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6.jpg" ContentType="image/pn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39"/>
  </p:notesMasterIdLst>
  <p:sldIdLst>
    <p:sldId id="304" r:id="rId2"/>
    <p:sldId id="303" r:id="rId3"/>
    <p:sldId id="305" r:id="rId4"/>
    <p:sldId id="308" r:id="rId5"/>
    <p:sldId id="310" r:id="rId6"/>
    <p:sldId id="312" r:id="rId7"/>
    <p:sldId id="313" r:id="rId8"/>
    <p:sldId id="314" r:id="rId9"/>
    <p:sldId id="316" r:id="rId10"/>
    <p:sldId id="325" r:id="rId11"/>
    <p:sldId id="317" r:id="rId12"/>
    <p:sldId id="320" r:id="rId13"/>
    <p:sldId id="339" r:id="rId14"/>
    <p:sldId id="341" r:id="rId15"/>
    <p:sldId id="329" r:id="rId16"/>
    <p:sldId id="330" r:id="rId17"/>
    <p:sldId id="334" r:id="rId18"/>
    <p:sldId id="335" r:id="rId19"/>
    <p:sldId id="331" r:id="rId20"/>
    <p:sldId id="332" r:id="rId21"/>
    <p:sldId id="336" r:id="rId22"/>
    <p:sldId id="337" r:id="rId23"/>
    <p:sldId id="338" r:id="rId24"/>
    <p:sldId id="327" r:id="rId25"/>
    <p:sldId id="321" r:id="rId26"/>
    <p:sldId id="322" r:id="rId27"/>
    <p:sldId id="318" r:id="rId28"/>
    <p:sldId id="323" r:id="rId29"/>
    <p:sldId id="324" r:id="rId30"/>
    <p:sldId id="319" r:id="rId31"/>
    <p:sldId id="315" r:id="rId32"/>
    <p:sldId id="311" r:id="rId33"/>
    <p:sldId id="309" r:id="rId34"/>
    <p:sldId id="307" r:id="rId35"/>
    <p:sldId id="306" r:id="rId36"/>
    <p:sldId id="328" r:id="rId37"/>
    <p:sldId id="300"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tson2163" initials="vw" lastIdx="1" clrIdx="0">
    <p:extLst>
      <p:ext uri="{19B8F6BF-5375-455C-9EA6-DF929625EA0E}">
        <p15:presenceInfo xmlns:p15="http://schemas.microsoft.com/office/powerpoint/2012/main" userId="watson2163" providerId="None"/>
      </p:ext>
    </p:extLst>
  </p:cmAuthor>
  <p:cmAuthor id="2" name="Marcy A. Esbjerg" initials="MAE" lastIdx="2" clrIdx="1">
    <p:extLst>
      <p:ext uri="{19B8F6BF-5375-455C-9EA6-DF929625EA0E}">
        <p15:presenceInfo xmlns:p15="http://schemas.microsoft.com/office/powerpoint/2012/main" userId="S::mesbjerg@pascocountyfl.net::30b77749-5bb3-4c5e-b10a-d2531573ba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60CEB2-0903-45F8-90C3-F1DC6F9F85B0}" v="85" dt="2024-06-03T19:59:58.8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0" autoAdjust="0"/>
  </p:normalViewPr>
  <p:slideViewPr>
    <p:cSldViewPr snapToGrid="0">
      <p:cViewPr varScale="1">
        <p:scale>
          <a:sx n="10" d="100"/>
          <a:sy n="10" d="100"/>
        </p:scale>
        <p:origin x="5214" y="-204"/>
      </p:cViewPr>
      <p:guideLst/>
    </p:cSldViewPr>
  </p:slideViewPr>
  <p:notesTextViewPr>
    <p:cViewPr>
      <p:scale>
        <a:sx n="1" d="1"/>
        <a:sy n="1" d="1"/>
      </p:scale>
      <p:origin x="0" y="0"/>
    </p:cViewPr>
  </p:notesTextViewPr>
  <p:sorterViewPr>
    <p:cViewPr>
      <p:scale>
        <a:sx n="100" d="100"/>
        <a:sy n="100" d="100"/>
      </p:scale>
      <p:origin x="0" y="-3570"/>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J. Sullivan Sr" userId="d777c5762dbc76d2" providerId="LiveId" clId="{5D60CEB2-0903-45F8-90C3-F1DC6F9F85B0}"/>
    <pc:docChg chg="undo custSel addSld delSld modSld sldOrd">
      <pc:chgData name="Patrick. J. Sullivan Sr" userId="d777c5762dbc76d2" providerId="LiveId" clId="{5D60CEB2-0903-45F8-90C3-F1DC6F9F85B0}" dt="2024-06-03T20:03:08.030" v="6858" actId="20577"/>
      <pc:docMkLst>
        <pc:docMk/>
      </pc:docMkLst>
      <pc:sldChg chg="modSp mod">
        <pc:chgData name="Patrick. J. Sullivan Sr" userId="d777c5762dbc76d2" providerId="LiveId" clId="{5D60CEB2-0903-45F8-90C3-F1DC6F9F85B0}" dt="2024-06-02T21:37:44.001" v="2908" actId="207"/>
        <pc:sldMkLst>
          <pc:docMk/>
          <pc:sldMk cId="1095414710" sldId="300"/>
        </pc:sldMkLst>
        <pc:spChg chg="mod">
          <ac:chgData name="Patrick. J. Sullivan Sr" userId="d777c5762dbc76d2" providerId="LiveId" clId="{5D60CEB2-0903-45F8-90C3-F1DC6F9F85B0}" dt="2024-06-02T21:37:44.001" v="2908" actId="207"/>
          <ac:spMkLst>
            <pc:docMk/>
            <pc:sldMk cId="1095414710" sldId="300"/>
            <ac:spMk id="2" creationId="{50FD7B41-E1F5-459C-A249-BB8922499BB7}"/>
          </ac:spMkLst>
        </pc:spChg>
      </pc:sldChg>
      <pc:sldChg chg="modSp mod modNotesTx">
        <pc:chgData name="Patrick. J. Sullivan Sr" userId="d777c5762dbc76d2" providerId="LiveId" clId="{5D60CEB2-0903-45F8-90C3-F1DC6F9F85B0}" dt="2024-05-29T22:34:57.541" v="1111" actId="255"/>
        <pc:sldMkLst>
          <pc:docMk/>
          <pc:sldMk cId="1182636607" sldId="303"/>
        </pc:sldMkLst>
        <pc:spChg chg="mod">
          <ac:chgData name="Patrick. J. Sullivan Sr" userId="d777c5762dbc76d2" providerId="LiveId" clId="{5D60CEB2-0903-45F8-90C3-F1DC6F9F85B0}" dt="2024-05-29T21:28:01.448" v="667" actId="255"/>
          <ac:spMkLst>
            <pc:docMk/>
            <pc:sldMk cId="1182636607" sldId="303"/>
            <ac:spMk id="6" creationId="{B1B82179-C4AD-968B-B5B8-E2014065D11A}"/>
          </ac:spMkLst>
        </pc:spChg>
      </pc:sldChg>
      <pc:sldChg chg="modSp mod modTransition">
        <pc:chgData name="Patrick. J. Sullivan Sr" userId="d777c5762dbc76d2" providerId="LiveId" clId="{5D60CEB2-0903-45F8-90C3-F1DC6F9F85B0}" dt="2024-05-30T22:21:01.240" v="2592" actId="1076"/>
        <pc:sldMkLst>
          <pc:docMk/>
          <pc:sldMk cId="339424299" sldId="304"/>
        </pc:sldMkLst>
        <pc:spChg chg="mod">
          <ac:chgData name="Patrick. J. Sullivan Sr" userId="d777c5762dbc76d2" providerId="LiveId" clId="{5D60CEB2-0903-45F8-90C3-F1DC6F9F85B0}" dt="2024-05-30T22:21:01.240" v="2592" actId="1076"/>
          <ac:spMkLst>
            <pc:docMk/>
            <pc:sldMk cId="339424299" sldId="304"/>
            <ac:spMk id="6" creationId="{3714440F-FD9A-ABA7-8A02-697DF4560538}"/>
          </ac:spMkLst>
        </pc:spChg>
      </pc:sldChg>
      <pc:sldChg chg="modSp mod modNotesTx">
        <pc:chgData name="Patrick. J. Sullivan Sr" userId="d777c5762dbc76d2" providerId="LiveId" clId="{5D60CEB2-0903-45F8-90C3-F1DC6F9F85B0}" dt="2024-06-03T19:57:57.840" v="6821"/>
        <pc:sldMkLst>
          <pc:docMk/>
          <pc:sldMk cId="1718019253" sldId="305"/>
        </pc:sldMkLst>
        <pc:spChg chg="mod">
          <ac:chgData name="Patrick. J. Sullivan Sr" userId="d777c5762dbc76d2" providerId="LiveId" clId="{5D60CEB2-0903-45F8-90C3-F1DC6F9F85B0}" dt="2024-05-29T21:28:16.323" v="668" actId="255"/>
          <ac:spMkLst>
            <pc:docMk/>
            <pc:sldMk cId="1718019253" sldId="305"/>
            <ac:spMk id="5" creationId="{4614AB11-1179-EB04-15F5-FF6028E0AD6B}"/>
          </ac:spMkLst>
        </pc:spChg>
        <pc:spChg chg="mod">
          <ac:chgData name="Patrick. J. Sullivan Sr" userId="d777c5762dbc76d2" providerId="LiveId" clId="{5D60CEB2-0903-45F8-90C3-F1DC6F9F85B0}" dt="2024-06-03T18:37:40.360" v="3225" actId="6549"/>
          <ac:spMkLst>
            <pc:docMk/>
            <pc:sldMk cId="1718019253" sldId="305"/>
            <ac:spMk id="6" creationId="{C7B09FCB-07FB-C3DE-E04E-4338B719FCAF}"/>
          </ac:spMkLst>
        </pc:spChg>
      </pc:sldChg>
      <pc:sldChg chg="addSp delSp modSp mod modNotesTx">
        <pc:chgData name="Patrick. J. Sullivan Sr" userId="d777c5762dbc76d2" providerId="LiveId" clId="{5D60CEB2-0903-45F8-90C3-F1DC6F9F85B0}" dt="2024-06-03T19:23:38.940" v="6450" actId="6549"/>
        <pc:sldMkLst>
          <pc:docMk/>
          <pc:sldMk cId="2028859184" sldId="306"/>
        </pc:sldMkLst>
        <pc:spChg chg="del">
          <ac:chgData name="Patrick. J. Sullivan Sr" userId="d777c5762dbc76d2" providerId="LiveId" clId="{5D60CEB2-0903-45F8-90C3-F1DC6F9F85B0}" dt="2024-05-28T23:19:14.687" v="341" actId="478"/>
          <ac:spMkLst>
            <pc:docMk/>
            <pc:sldMk cId="2028859184" sldId="306"/>
            <ac:spMk id="2" creationId="{08F15FB0-F1D6-FCF9-7048-1701AD2B50F1}"/>
          </ac:spMkLst>
        </pc:spChg>
        <pc:spChg chg="del">
          <ac:chgData name="Patrick. J. Sullivan Sr" userId="d777c5762dbc76d2" providerId="LiveId" clId="{5D60CEB2-0903-45F8-90C3-F1DC6F9F85B0}" dt="2024-05-28T23:19:16.063" v="342" actId="478"/>
          <ac:spMkLst>
            <pc:docMk/>
            <pc:sldMk cId="2028859184" sldId="306"/>
            <ac:spMk id="3" creationId="{8B66F5D4-813A-9AB8-A95D-10D383610AA1}"/>
          </ac:spMkLst>
        </pc:spChg>
        <pc:spChg chg="add mod">
          <ac:chgData name="Patrick. J. Sullivan Sr" userId="d777c5762dbc76d2" providerId="LiveId" clId="{5D60CEB2-0903-45F8-90C3-F1DC6F9F85B0}" dt="2024-06-02T21:36:14.657" v="2890" actId="1076"/>
          <ac:spMkLst>
            <pc:docMk/>
            <pc:sldMk cId="2028859184" sldId="306"/>
            <ac:spMk id="5" creationId="{69FA84EB-CE62-0CFC-FCA2-C3963A686CD5}"/>
          </ac:spMkLst>
        </pc:spChg>
        <pc:spChg chg="add mod">
          <ac:chgData name="Patrick. J. Sullivan Sr" userId="d777c5762dbc76d2" providerId="LiveId" clId="{5D60CEB2-0903-45F8-90C3-F1DC6F9F85B0}" dt="2024-05-30T00:56:30.048" v="2582" actId="6549"/>
          <ac:spMkLst>
            <pc:docMk/>
            <pc:sldMk cId="2028859184" sldId="306"/>
            <ac:spMk id="6" creationId="{1316CEFD-4312-7CF4-3B26-976F45DE6ED6}"/>
          </ac:spMkLst>
        </pc:spChg>
        <pc:picChg chg="add mod">
          <ac:chgData name="Patrick. J. Sullivan Sr" userId="d777c5762dbc76d2" providerId="LiveId" clId="{5D60CEB2-0903-45F8-90C3-F1DC6F9F85B0}" dt="2024-05-28T23:19:44.178" v="347" actId="1076"/>
          <ac:picMkLst>
            <pc:docMk/>
            <pc:sldMk cId="2028859184" sldId="306"/>
            <ac:picMk id="7" creationId="{F59BECF6-C60B-B931-E6A4-17AAB22E1159}"/>
          </ac:picMkLst>
        </pc:picChg>
      </pc:sldChg>
      <pc:sldChg chg="addSp delSp modSp mod modNotesTx">
        <pc:chgData name="Patrick. J. Sullivan Sr" userId="d777c5762dbc76d2" providerId="LiveId" clId="{5D60CEB2-0903-45F8-90C3-F1DC6F9F85B0}" dt="2024-06-03T19:27:01.009" v="6775" actId="313"/>
        <pc:sldMkLst>
          <pc:docMk/>
          <pc:sldMk cId="3523314547" sldId="307"/>
        </pc:sldMkLst>
        <pc:spChg chg="del">
          <ac:chgData name="Patrick. J. Sullivan Sr" userId="d777c5762dbc76d2" providerId="LiveId" clId="{5D60CEB2-0903-45F8-90C3-F1DC6F9F85B0}" dt="2024-05-28T23:18:23.218" v="338" actId="478"/>
          <ac:spMkLst>
            <pc:docMk/>
            <pc:sldMk cId="3523314547" sldId="307"/>
            <ac:spMk id="2" creationId="{B3625DC6-26D8-8B85-8E67-E83D419C53AC}"/>
          </ac:spMkLst>
        </pc:spChg>
        <pc:spChg chg="del">
          <ac:chgData name="Patrick. J. Sullivan Sr" userId="d777c5762dbc76d2" providerId="LiveId" clId="{5D60CEB2-0903-45F8-90C3-F1DC6F9F85B0}" dt="2024-05-28T23:18:24.546" v="339" actId="478"/>
          <ac:spMkLst>
            <pc:docMk/>
            <pc:sldMk cId="3523314547" sldId="307"/>
            <ac:spMk id="3" creationId="{C24A533E-528B-DB28-9549-3F9C03A57AD6}"/>
          </ac:spMkLst>
        </pc:spChg>
        <pc:spChg chg="add mod">
          <ac:chgData name="Patrick. J. Sullivan Sr" userId="d777c5762dbc76d2" providerId="LiveId" clId="{5D60CEB2-0903-45F8-90C3-F1DC6F9F85B0}" dt="2024-05-28T23:18:37.186" v="340"/>
          <ac:spMkLst>
            <pc:docMk/>
            <pc:sldMk cId="3523314547" sldId="307"/>
            <ac:spMk id="5" creationId="{879C590A-AC03-1735-E51B-FBF47C064B33}"/>
          </ac:spMkLst>
        </pc:spChg>
      </pc:sldChg>
      <pc:sldChg chg="addSp delSp modSp mod modNotesTx">
        <pc:chgData name="Patrick. J. Sullivan Sr" userId="d777c5762dbc76d2" providerId="LiveId" clId="{5D60CEB2-0903-45F8-90C3-F1DC6F9F85B0}" dt="2024-06-03T19:58:34.069" v="6824" actId="20577"/>
        <pc:sldMkLst>
          <pc:docMk/>
          <pc:sldMk cId="2010921786" sldId="308"/>
        </pc:sldMkLst>
        <pc:spChg chg="mod">
          <ac:chgData name="Patrick. J. Sullivan Sr" userId="d777c5762dbc76d2" providerId="LiveId" clId="{5D60CEB2-0903-45F8-90C3-F1DC6F9F85B0}" dt="2024-06-03T18:38:17.396" v="3262" actId="20577"/>
          <ac:spMkLst>
            <pc:docMk/>
            <pc:sldMk cId="2010921786" sldId="308"/>
            <ac:spMk id="6" creationId="{DE63CC97-7EC2-FD6D-EEB8-2D0D8BBBCE7A}"/>
          </ac:spMkLst>
        </pc:spChg>
        <pc:spChg chg="add del mod">
          <ac:chgData name="Patrick. J. Sullivan Sr" userId="d777c5762dbc76d2" providerId="LiveId" clId="{5D60CEB2-0903-45F8-90C3-F1DC6F9F85B0}" dt="2024-05-29T21:59:31.558" v="699" actId="478"/>
          <ac:spMkLst>
            <pc:docMk/>
            <pc:sldMk cId="2010921786" sldId="308"/>
            <ac:spMk id="8" creationId="{4E694E69-F8FD-44D6-D899-774498A42D38}"/>
          </ac:spMkLst>
        </pc:spChg>
      </pc:sldChg>
      <pc:sldChg chg="addSp delSp modSp mod">
        <pc:chgData name="Patrick. J. Sullivan Sr" userId="d777c5762dbc76d2" providerId="LiveId" clId="{5D60CEB2-0903-45F8-90C3-F1DC6F9F85B0}" dt="2024-05-29T21:16:09.106" v="662" actId="6549"/>
        <pc:sldMkLst>
          <pc:docMk/>
          <pc:sldMk cId="25910956" sldId="309"/>
        </pc:sldMkLst>
        <pc:spChg chg="del">
          <ac:chgData name="Patrick. J. Sullivan Sr" userId="d777c5762dbc76d2" providerId="LiveId" clId="{5D60CEB2-0903-45F8-90C3-F1DC6F9F85B0}" dt="2024-05-28T23:16:49.165" v="322" actId="478"/>
          <ac:spMkLst>
            <pc:docMk/>
            <pc:sldMk cId="25910956" sldId="309"/>
            <ac:spMk id="2" creationId="{8A20B6DD-3FE4-4D0A-406C-60E6DE61E175}"/>
          </ac:spMkLst>
        </pc:spChg>
        <pc:spChg chg="del">
          <ac:chgData name="Patrick. J. Sullivan Sr" userId="d777c5762dbc76d2" providerId="LiveId" clId="{5D60CEB2-0903-45F8-90C3-F1DC6F9F85B0}" dt="2024-05-28T23:16:50.760" v="323" actId="478"/>
          <ac:spMkLst>
            <pc:docMk/>
            <pc:sldMk cId="25910956" sldId="309"/>
            <ac:spMk id="3" creationId="{1BF07478-6595-B694-063C-ED0C4BD651E2}"/>
          </ac:spMkLst>
        </pc:spChg>
        <pc:spChg chg="add mod">
          <ac:chgData name="Patrick. J. Sullivan Sr" userId="d777c5762dbc76d2" providerId="LiveId" clId="{5D60CEB2-0903-45F8-90C3-F1DC6F9F85B0}" dt="2024-05-28T23:17:08.843" v="325" actId="1076"/>
          <ac:spMkLst>
            <pc:docMk/>
            <pc:sldMk cId="25910956" sldId="309"/>
            <ac:spMk id="5" creationId="{DCA60D6F-4365-843C-529D-158F3D7D63F2}"/>
          </ac:spMkLst>
        </pc:spChg>
        <pc:spChg chg="add mod">
          <ac:chgData name="Patrick. J. Sullivan Sr" userId="d777c5762dbc76d2" providerId="LiveId" clId="{5D60CEB2-0903-45F8-90C3-F1DC6F9F85B0}" dt="2024-05-29T21:10:14.556" v="528" actId="255"/>
          <ac:spMkLst>
            <pc:docMk/>
            <pc:sldMk cId="25910956" sldId="309"/>
            <ac:spMk id="6" creationId="{9A957B9A-F5EC-D202-B8A6-42B1D548410E}"/>
          </ac:spMkLst>
        </pc:spChg>
        <pc:spChg chg="add mod">
          <ac:chgData name="Patrick. J. Sullivan Sr" userId="d777c5762dbc76d2" providerId="LiveId" clId="{5D60CEB2-0903-45F8-90C3-F1DC6F9F85B0}" dt="2024-05-29T21:16:09.106" v="662" actId="6549"/>
          <ac:spMkLst>
            <pc:docMk/>
            <pc:sldMk cId="25910956" sldId="309"/>
            <ac:spMk id="10" creationId="{BA18C024-E313-6069-9FA4-04601AF22AC0}"/>
          </ac:spMkLst>
        </pc:spChg>
        <pc:spChg chg="add mod">
          <ac:chgData name="Patrick. J. Sullivan Sr" userId="d777c5762dbc76d2" providerId="LiveId" clId="{5D60CEB2-0903-45F8-90C3-F1DC6F9F85B0}" dt="2024-05-29T21:15:53.828" v="635" actId="207"/>
          <ac:spMkLst>
            <pc:docMk/>
            <pc:sldMk cId="25910956" sldId="309"/>
            <ac:spMk id="11" creationId="{5C6724DE-EF20-DBAF-A3E7-590A99E2414F}"/>
          </ac:spMkLst>
        </pc:spChg>
        <pc:picChg chg="add mod">
          <ac:chgData name="Patrick. J. Sullivan Sr" userId="d777c5762dbc76d2" providerId="LiveId" clId="{5D60CEB2-0903-45F8-90C3-F1DC6F9F85B0}" dt="2024-05-29T21:10:20.106" v="530" actId="1076"/>
          <ac:picMkLst>
            <pc:docMk/>
            <pc:sldMk cId="25910956" sldId="309"/>
            <ac:picMk id="7" creationId="{00E46344-9585-A027-4356-2F82FBA3CC43}"/>
          </ac:picMkLst>
        </pc:picChg>
        <pc:picChg chg="add mod">
          <ac:chgData name="Patrick. J. Sullivan Sr" userId="d777c5762dbc76d2" providerId="LiveId" clId="{5D60CEB2-0903-45F8-90C3-F1DC6F9F85B0}" dt="2024-05-29T21:13:30.339" v="534" actId="1076"/>
          <ac:picMkLst>
            <pc:docMk/>
            <pc:sldMk cId="25910956" sldId="309"/>
            <ac:picMk id="8" creationId="{7E8FE1DD-D062-7D49-A1B4-6C72B3D12C38}"/>
          </ac:picMkLst>
        </pc:picChg>
        <pc:picChg chg="add mod">
          <ac:chgData name="Patrick. J. Sullivan Sr" userId="d777c5762dbc76d2" providerId="LiveId" clId="{5D60CEB2-0903-45F8-90C3-F1DC6F9F85B0}" dt="2024-05-29T21:13:43.855" v="538" actId="14100"/>
          <ac:picMkLst>
            <pc:docMk/>
            <pc:sldMk cId="25910956" sldId="309"/>
            <ac:picMk id="9" creationId="{38E1A238-E9C7-6969-65E5-872639F4F420}"/>
          </ac:picMkLst>
        </pc:picChg>
      </pc:sldChg>
      <pc:sldChg chg="modSp mod modNotesTx">
        <pc:chgData name="Patrick. J. Sullivan Sr" userId="d777c5762dbc76d2" providerId="LiveId" clId="{5D60CEB2-0903-45F8-90C3-F1DC6F9F85B0}" dt="2024-06-03T19:59:00.988" v="6826"/>
        <pc:sldMkLst>
          <pc:docMk/>
          <pc:sldMk cId="1136590729" sldId="310"/>
        </pc:sldMkLst>
        <pc:spChg chg="mod">
          <ac:chgData name="Patrick. J. Sullivan Sr" userId="d777c5762dbc76d2" providerId="LiveId" clId="{5D60CEB2-0903-45F8-90C3-F1DC6F9F85B0}" dt="2024-06-02T21:38:20.313" v="2911" actId="20577"/>
          <ac:spMkLst>
            <pc:docMk/>
            <pc:sldMk cId="1136590729" sldId="310"/>
            <ac:spMk id="5" creationId="{52D96374-D013-9F34-C187-93571CD31253}"/>
          </ac:spMkLst>
        </pc:spChg>
        <pc:spChg chg="mod">
          <ac:chgData name="Patrick. J. Sullivan Sr" userId="d777c5762dbc76d2" providerId="LiveId" clId="{5D60CEB2-0903-45F8-90C3-F1DC6F9F85B0}" dt="2024-06-02T21:38:27.048" v="2912" actId="207"/>
          <ac:spMkLst>
            <pc:docMk/>
            <pc:sldMk cId="1136590729" sldId="310"/>
            <ac:spMk id="6" creationId="{1355944A-E318-5DF2-4755-985CCE307EB9}"/>
          </ac:spMkLst>
        </pc:spChg>
      </pc:sldChg>
      <pc:sldChg chg="addSp delSp modSp mod modNotesTx">
        <pc:chgData name="Patrick. J. Sullivan Sr" userId="d777c5762dbc76d2" providerId="LiveId" clId="{5D60CEB2-0903-45F8-90C3-F1DC6F9F85B0}" dt="2024-06-03T19:24:46.367" v="6464" actId="20577"/>
        <pc:sldMkLst>
          <pc:docMk/>
          <pc:sldMk cId="2812124477" sldId="311"/>
        </pc:sldMkLst>
        <pc:spChg chg="del">
          <ac:chgData name="Patrick. J. Sullivan Sr" userId="d777c5762dbc76d2" providerId="LiveId" clId="{5D60CEB2-0903-45F8-90C3-F1DC6F9F85B0}" dt="2024-05-28T23:16:14.397" v="316" actId="478"/>
          <ac:spMkLst>
            <pc:docMk/>
            <pc:sldMk cId="2812124477" sldId="311"/>
            <ac:spMk id="2" creationId="{1EC78302-21B6-59ED-4881-C3367C888B15}"/>
          </ac:spMkLst>
        </pc:spChg>
        <pc:spChg chg="del">
          <ac:chgData name="Patrick. J. Sullivan Sr" userId="d777c5762dbc76d2" providerId="LiveId" clId="{5D60CEB2-0903-45F8-90C3-F1DC6F9F85B0}" dt="2024-05-28T23:16:15.694" v="317" actId="478"/>
          <ac:spMkLst>
            <pc:docMk/>
            <pc:sldMk cId="2812124477" sldId="311"/>
            <ac:spMk id="3" creationId="{950EE31A-421C-8859-DDB8-32B396E8202B}"/>
          </ac:spMkLst>
        </pc:spChg>
        <pc:spChg chg="add mod">
          <ac:chgData name="Patrick. J. Sullivan Sr" userId="d777c5762dbc76d2" providerId="LiveId" clId="{5D60CEB2-0903-45F8-90C3-F1DC6F9F85B0}" dt="2024-05-28T23:16:29.256" v="319" actId="1076"/>
          <ac:spMkLst>
            <pc:docMk/>
            <pc:sldMk cId="2812124477" sldId="311"/>
            <ac:spMk id="5" creationId="{302A336D-4085-05A9-F9D2-2A31FDE221C1}"/>
          </ac:spMkLst>
        </pc:spChg>
        <pc:spChg chg="add mod">
          <ac:chgData name="Patrick. J. Sullivan Sr" userId="d777c5762dbc76d2" providerId="LiveId" clId="{5D60CEB2-0903-45F8-90C3-F1DC6F9F85B0}" dt="2024-05-28T23:16:43.929" v="321" actId="1076"/>
          <ac:spMkLst>
            <pc:docMk/>
            <pc:sldMk cId="2812124477" sldId="311"/>
            <ac:spMk id="6" creationId="{50E5F811-8FBD-F371-CA79-60E25B212FBF}"/>
          </ac:spMkLst>
        </pc:spChg>
      </pc:sldChg>
      <pc:sldChg chg="modSp mod modNotes modNotesTx">
        <pc:chgData name="Patrick. J. Sullivan Sr" userId="d777c5762dbc76d2" providerId="LiveId" clId="{5D60CEB2-0903-45F8-90C3-F1DC6F9F85B0}" dt="2024-06-03T19:28:56.329" v="6776" actId="20577"/>
        <pc:sldMkLst>
          <pc:docMk/>
          <pc:sldMk cId="2608180099" sldId="312"/>
        </pc:sldMkLst>
        <pc:spChg chg="mod">
          <ac:chgData name="Patrick. J. Sullivan Sr" userId="d777c5762dbc76d2" providerId="LiveId" clId="{5D60CEB2-0903-45F8-90C3-F1DC6F9F85B0}" dt="2024-05-29T21:28:57.948" v="670" actId="255"/>
          <ac:spMkLst>
            <pc:docMk/>
            <pc:sldMk cId="2608180099" sldId="312"/>
            <ac:spMk id="5" creationId="{9E23C90C-7756-785F-CF72-609A7A2A936C}"/>
          </ac:spMkLst>
        </pc:spChg>
      </pc:sldChg>
      <pc:sldChg chg="addSp modSp mod modNotesTx">
        <pc:chgData name="Patrick. J. Sullivan Sr" userId="d777c5762dbc76d2" providerId="LiveId" clId="{5D60CEB2-0903-45F8-90C3-F1DC6F9F85B0}" dt="2024-06-03T18:43:23.169" v="3546" actId="20577"/>
        <pc:sldMkLst>
          <pc:docMk/>
          <pc:sldMk cId="1484191676" sldId="313"/>
        </pc:sldMkLst>
        <pc:spChg chg="mod">
          <ac:chgData name="Patrick. J. Sullivan Sr" userId="d777c5762dbc76d2" providerId="LiveId" clId="{5D60CEB2-0903-45F8-90C3-F1DC6F9F85B0}" dt="2024-05-29T21:29:11.303" v="671" actId="255"/>
          <ac:spMkLst>
            <pc:docMk/>
            <pc:sldMk cId="1484191676" sldId="313"/>
            <ac:spMk id="5" creationId="{07A91369-6B25-900E-FB40-4E529E075D3E}"/>
          </ac:spMkLst>
        </pc:spChg>
        <pc:spChg chg="mod">
          <ac:chgData name="Patrick. J. Sullivan Sr" userId="d777c5762dbc76d2" providerId="LiveId" clId="{5D60CEB2-0903-45F8-90C3-F1DC6F9F85B0}" dt="2024-05-28T22:51:06.802" v="7" actId="255"/>
          <ac:spMkLst>
            <pc:docMk/>
            <pc:sldMk cId="1484191676" sldId="313"/>
            <ac:spMk id="6" creationId="{22AF2FA5-E86C-99A7-BB0F-E4ED2A1D4071}"/>
          </ac:spMkLst>
        </pc:spChg>
        <pc:picChg chg="add mod">
          <ac:chgData name="Patrick. J. Sullivan Sr" userId="d777c5762dbc76d2" providerId="LiveId" clId="{5D60CEB2-0903-45F8-90C3-F1DC6F9F85B0}" dt="2024-05-28T22:51:15.114" v="10" actId="1076"/>
          <ac:picMkLst>
            <pc:docMk/>
            <pc:sldMk cId="1484191676" sldId="313"/>
            <ac:picMk id="7" creationId="{6BC83DC9-6AD9-D1D6-95AD-5D092D5409ED}"/>
          </ac:picMkLst>
        </pc:picChg>
      </pc:sldChg>
      <pc:sldChg chg="addSp delSp modSp mod modNotesTx">
        <pc:chgData name="Patrick. J. Sullivan Sr" userId="d777c5762dbc76d2" providerId="LiveId" clId="{5D60CEB2-0903-45F8-90C3-F1DC6F9F85B0}" dt="2024-06-03T20:00:00.685" v="6827"/>
        <pc:sldMkLst>
          <pc:docMk/>
          <pc:sldMk cId="1703544098" sldId="314"/>
        </pc:sldMkLst>
        <pc:spChg chg="del">
          <ac:chgData name="Patrick. J. Sullivan Sr" userId="d777c5762dbc76d2" providerId="LiveId" clId="{5D60CEB2-0903-45F8-90C3-F1DC6F9F85B0}" dt="2024-05-28T22:50:28.843" v="0" actId="478"/>
          <ac:spMkLst>
            <pc:docMk/>
            <pc:sldMk cId="1703544098" sldId="314"/>
            <ac:spMk id="2" creationId="{C18486A2-3375-B763-BA8B-7CCACC47A7D2}"/>
          </ac:spMkLst>
        </pc:spChg>
        <pc:spChg chg="del">
          <ac:chgData name="Patrick. J. Sullivan Sr" userId="d777c5762dbc76d2" providerId="LiveId" clId="{5D60CEB2-0903-45F8-90C3-F1DC6F9F85B0}" dt="2024-05-28T22:50:30.468" v="1" actId="478"/>
          <ac:spMkLst>
            <pc:docMk/>
            <pc:sldMk cId="1703544098" sldId="314"/>
            <ac:spMk id="3" creationId="{19413C3B-67C0-998B-D477-82A54CA25D37}"/>
          </ac:spMkLst>
        </pc:spChg>
        <pc:spChg chg="add mod">
          <ac:chgData name="Patrick. J. Sullivan Sr" userId="d777c5762dbc76d2" providerId="LiveId" clId="{5D60CEB2-0903-45F8-90C3-F1DC6F9F85B0}" dt="2024-05-29T21:29:22.521" v="672" actId="255"/>
          <ac:spMkLst>
            <pc:docMk/>
            <pc:sldMk cId="1703544098" sldId="314"/>
            <ac:spMk id="5" creationId="{A29F946A-E5B1-0A60-D0FA-AB321F0463D5}"/>
          </ac:spMkLst>
        </pc:spChg>
        <pc:spChg chg="add mod">
          <ac:chgData name="Patrick. J. Sullivan Sr" userId="d777c5762dbc76d2" providerId="LiveId" clId="{5D60CEB2-0903-45F8-90C3-F1DC6F9F85B0}" dt="2024-05-28T22:54:12.694" v="50" actId="1076"/>
          <ac:spMkLst>
            <pc:docMk/>
            <pc:sldMk cId="1703544098" sldId="314"/>
            <ac:spMk id="6" creationId="{2602BC7B-412B-B8F9-E6C7-306C54E60C6D}"/>
          </ac:spMkLst>
        </pc:spChg>
        <pc:spChg chg="add mod">
          <ac:chgData name="Patrick. J. Sullivan Sr" userId="d777c5762dbc76d2" providerId="LiveId" clId="{5D60CEB2-0903-45F8-90C3-F1DC6F9F85B0}" dt="2024-05-28T22:55:04.311" v="54" actId="207"/>
          <ac:spMkLst>
            <pc:docMk/>
            <pc:sldMk cId="1703544098" sldId="314"/>
            <ac:spMk id="7" creationId="{461784A3-9862-84D7-7028-48FB90C28A50}"/>
          </ac:spMkLst>
        </pc:spChg>
        <pc:spChg chg="add mod">
          <ac:chgData name="Patrick. J. Sullivan Sr" userId="d777c5762dbc76d2" providerId="LiveId" clId="{5D60CEB2-0903-45F8-90C3-F1DC6F9F85B0}" dt="2024-05-28T22:54:06.316" v="49" actId="113"/>
          <ac:spMkLst>
            <pc:docMk/>
            <pc:sldMk cId="1703544098" sldId="314"/>
            <ac:spMk id="9" creationId="{D03B66C3-FBC0-FCD1-84D4-4032F112730F}"/>
          </ac:spMkLst>
        </pc:spChg>
      </pc:sldChg>
      <pc:sldChg chg="addSp delSp modSp mod setBg modNotesTx">
        <pc:chgData name="Patrick. J. Sullivan Sr" userId="d777c5762dbc76d2" providerId="LiveId" clId="{5D60CEB2-0903-45F8-90C3-F1DC6F9F85B0}" dt="2024-06-03T19:22:19.599" v="6431" actId="6549"/>
        <pc:sldMkLst>
          <pc:docMk/>
          <pc:sldMk cId="2835278703" sldId="315"/>
        </pc:sldMkLst>
        <pc:spChg chg="del">
          <ac:chgData name="Patrick. J. Sullivan Sr" userId="d777c5762dbc76d2" providerId="LiveId" clId="{5D60CEB2-0903-45F8-90C3-F1DC6F9F85B0}" dt="2024-05-28T23:13:44.306" v="282" actId="478"/>
          <ac:spMkLst>
            <pc:docMk/>
            <pc:sldMk cId="2835278703" sldId="315"/>
            <ac:spMk id="2" creationId="{8AD5C87D-B901-3E43-D218-082C2D7AC528}"/>
          </ac:spMkLst>
        </pc:spChg>
        <pc:spChg chg="del">
          <ac:chgData name="Patrick. J. Sullivan Sr" userId="d777c5762dbc76d2" providerId="LiveId" clId="{5D60CEB2-0903-45F8-90C3-F1DC6F9F85B0}" dt="2024-05-28T23:13:46.259" v="283" actId="478"/>
          <ac:spMkLst>
            <pc:docMk/>
            <pc:sldMk cId="2835278703" sldId="315"/>
            <ac:spMk id="3" creationId="{2BDBA821-B9A9-A838-AE5C-01CBB8D680FF}"/>
          </ac:spMkLst>
        </pc:spChg>
        <pc:spChg chg="mod ord">
          <ac:chgData name="Patrick. J. Sullivan Sr" userId="d777c5762dbc76d2" providerId="LiveId" clId="{5D60CEB2-0903-45F8-90C3-F1DC6F9F85B0}" dt="2024-05-28T23:15:15.734" v="312" actId="26606"/>
          <ac:spMkLst>
            <pc:docMk/>
            <pc:sldMk cId="2835278703" sldId="315"/>
            <ac:spMk id="4" creationId="{69E4929D-05D2-FD16-64F8-F58F98869893}"/>
          </ac:spMkLst>
        </pc:spChg>
        <pc:spChg chg="add mod">
          <ac:chgData name="Patrick. J. Sullivan Sr" userId="d777c5762dbc76d2" providerId="LiveId" clId="{5D60CEB2-0903-45F8-90C3-F1DC6F9F85B0}" dt="2024-05-28T23:15:15.734" v="312" actId="26606"/>
          <ac:spMkLst>
            <pc:docMk/>
            <pc:sldMk cId="2835278703" sldId="315"/>
            <ac:spMk id="5" creationId="{2495FB30-ED6D-2644-6234-FD1B62229605}"/>
          </ac:spMkLst>
        </pc:spChg>
        <pc:spChg chg="add mod ord">
          <ac:chgData name="Patrick. J. Sullivan Sr" userId="d777c5762dbc76d2" providerId="LiveId" clId="{5D60CEB2-0903-45F8-90C3-F1DC6F9F85B0}" dt="2024-05-28T23:15:15.734" v="312" actId="26606"/>
          <ac:spMkLst>
            <pc:docMk/>
            <pc:sldMk cId="2835278703" sldId="315"/>
            <ac:spMk id="6" creationId="{C56A2E4C-7D98-6686-00C1-2048F384BC37}"/>
          </ac:spMkLst>
        </pc:spChg>
        <pc:spChg chg="add del">
          <ac:chgData name="Patrick. J. Sullivan Sr" userId="d777c5762dbc76d2" providerId="LiveId" clId="{5D60CEB2-0903-45F8-90C3-F1DC6F9F85B0}" dt="2024-05-28T23:14:59.244" v="302" actId="26606"/>
          <ac:spMkLst>
            <pc:docMk/>
            <pc:sldMk cId="2835278703" sldId="315"/>
            <ac:spMk id="9" creationId="{3BCB5F6A-9EB0-40B0-9D13-3023E9A20508}"/>
          </ac:spMkLst>
        </pc:spChg>
        <pc:spChg chg="add del">
          <ac:chgData name="Patrick. J. Sullivan Sr" userId="d777c5762dbc76d2" providerId="LiveId" clId="{5D60CEB2-0903-45F8-90C3-F1DC6F9F85B0}" dt="2024-05-28T23:14:46.604" v="294" actId="26606"/>
          <ac:spMkLst>
            <pc:docMk/>
            <pc:sldMk cId="2835278703" sldId="315"/>
            <ac:spMk id="12" creationId="{9F4444CE-BC8D-4D61-B303-4C05614E62AB}"/>
          </ac:spMkLst>
        </pc:spChg>
        <pc:spChg chg="add del">
          <ac:chgData name="Patrick. J. Sullivan Sr" userId="d777c5762dbc76d2" providerId="LiveId" clId="{5D60CEB2-0903-45F8-90C3-F1DC6F9F85B0}" dt="2024-05-28T23:14:46.604" v="294" actId="26606"/>
          <ac:spMkLst>
            <pc:docMk/>
            <pc:sldMk cId="2835278703" sldId="315"/>
            <ac:spMk id="14" creationId="{62423CA5-E2E1-4789-B759-9906C1C94063}"/>
          </ac:spMkLst>
        </pc:spChg>
        <pc:spChg chg="add del">
          <ac:chgData name="Patrick. J. Sullivan Sr" userId="d777c5762dbc76d2" providerId="LiveId" clId="{5D60CEB2-0903-45F8-90C3-F1DC6F9F85B0}" dt="2024-05-28T23:14:46.604" v="294" actId="26606"/>
          <ac:spMkLst>
            <pc:docMk/>
            <pc:sldMk cId="2835278703" sldId="315"/>
            <ac:spMk id="16" creationId="{73772B81-181F-48B7-8826-4D9686D15DF5}"/>
          </ac:spMkLst>
        </pc:spChg>
        <pc:spChg chg="add del">
          <ac:chgData name="Patrick. J. Sullivan Sr" userId="d777c5762dbc76d2" providerId="LiveId" clId="{5D60CEB2-0903-45F8-90C3-F1DC6F9F85B0}" dt="2024-05-28T23:14:46.604" v="294" actId="26606"/>
          <ac:spMkLst>
            <pc:docMk/>
            <pc:sldMk cId="2835278703" sldId="315"/>
            <ac:spMk id="18" creationId="{B2205F6E-03C6-4E92-877C-E2482F6599AA}"/>
          </ac:spMkLst>
        </pc:spChg>
        <pc:picChg chg="add mod">
          <ac:chgData name="Patrick. J. Sullivan Sr" userId="d777c5762dbc76d2" providerId="LiveId" clId="{5D60CEB2-0903-45F8-90C3-F1DC6F9F85B0}" dt="2024-06-02T21:31:43.417" v="2878" actId="1076"/>
          <ac:picMkLst>
            <pc:docMk/>
            <pc:sldMk cId="2835278703" sldId="315"/>
            <ac:picMk id="7" creationId="{893D5F42-55C6-9359-7F2A-8977ADB3BDD2}"/>
          </ac:picMkLst>
        </pc:picChg>
      </pc:sldChg>
      <pc:sldChg chg="addSp delSp modSp mod modNotesTx">
        <pc:chgData name="Patrick. J. Sullivan Sr" userId="d777c5762dbc76d2" providerId="LiveId" clId="{5D60CEB2-0903-45F8-90C3-F1DC6F9F85B0}" dt="2024-06-03T20:00:56.451" v="6851" actId="20577"/>
        <pc:sldMkLst>
          <pc:docMk/>
          <pc:sldMk cId="1540524306" sldId="316"/>
        </pc:sldMkLst>
        <pc:spChg chg="del">
          <ac:chgData name="Patrick. J. Sullivan Sr" userId="d777c5762dbc76d2" providerId="LiveId" clId="{5D60CEB2-0903-45F8-90C3-F1DC6F9F85B0}" dt="2024-05-28T22:55:19.940" v="56" actId="478"/>
          <ac:spMkLst>
            <pc:docMk/>
            <pc:sldMk cId="1540524306" sldId="316"/>
            <ac:spMk id="2" creationId="{276543DC-D15C-D4B2-0103-1854B70DC470}"/>
          </ac:spMkLst>
        </pc:spChg>
        <pc:spChg chg="del">
          <ac:chgData name="Patrick. J. Sullivan Sr" userId="d777c5762dbc76d2" providerId="LiveId" clId="{5D60CEB2-0903-45F8-90C3-F1DC6F9F85B0}" dt="2024-05-28T22:55:18.234" v="55" actId="478"/>
          <ac:spMkLst>
            <pc:docMk/>
            <pc:sldMk cId="1540524306" sldId="316"/>
            <ac:spMk id="3" creationId="{BB6473D2-9665-3015-800A-852B1BA302E7}"/>
          </ac:spMkLst>
        </pc:spChg>
        <pc:spChg chg="add mod">
          <ac:chgData name="Patrick. J. Sullivan Sr" userId="d777c5762dbc76d2" providerId="LiveId" clId="{5D60CEB2-0903-45F8-90C3-F1DC6F9F85B0}" dt="2024-05-29T21:29:35.494" v="674" actId="1076"/>
          <ac:spMkLst>
            <pc:docMk/>
            <pc:sldMk cId="1540524306" sldId="316"/>
            <ac:spMk id="5" creationId="{211A2855-DA16-91D0-52B7-26F2642D6A59}"/>
          </ac:spMkLst>
        </pc:spChg>
        <pc:picChg chg="add mod">
          <ac:chgData name="Patrick. J. Sullivan Sr" userId="d777c5762dbc76d2" providerId="LiveId" clId="{5D60CEB2-0903-45F8-90C3-F1DC6F9F85B0}" dt="2024-05-29T21:29:37.175" v="675" actId="1076"/>
          <ac:picMkLst>
            <pc:docMk/>
            <pc:sldMk cId="1540524306" sldId="316"/>
            <ac:picMk id="6" creationId="{92614B60-86BD-87F0-77DC-D65639B2DEB5}"/>
          </ac:picMkLst>
        </pc:picChg>
        <pc:picChg chg="add mod">
          <ac:chgData name="Patrick. J. Sullivan Sr" userId="d777c5762dbc76d2" providerId="LiveId" clId="{5D60CEB2-0903-45F8-90C3-F1DC6F9F85B0}" dt="2024-05-29T21:30:54.355" v="677" actId="1076"/>
          <ac:picMkLst>
            <pc:docMk/>
            <pc:sldMk cId="1540524306" sldId="316"/>
            <ac:picMk id="7" creationId="{5E88914E-1CF9-E197-93BC-418FDD04C7C5}"/>
          </ac:picMkLst>
        </pc:picChg>
      </pc:sldChg>
      <pc:sldChg chg="addSp delSp modSp mod ord">
        <pc:chgData name="Patrick. J. Sullivan Sr" userId="d777c5762dbc76d2" providerId="LiveId" clId="{5D60CEB2-0903-45F8-90C3-F1DC6F9F85B0}" dt="2024-06-02T21:40:08.751" v="2919" actId="1076"/>
        <pc:sldMkLst>
          <pc:docMk/>
          <pc:sldMk cId="421010166" sldId="317"/>
        </pc:sldMkLst>
        <pc:spChg chg="del">
          <ac:chgData name="Patrick. J. Sullivan Sr" userId="d777c5762dbc76d2" providerId="LiveId" clId="{5D60CEB2-0903-45F8-90C3-F1DC6F9F85B0}" dt="2024-05-28T22:56:28.463" v="63" actId="478"/>
          <ac:spMkLst>
            <pc:docMk/>
            <pc:sldMk cId="421010166" sldId="317"/>
            <ac:spMk id="2" creationId="{D3632FA9-F58D-8FBC-422A-84B9FE49C534}"/>
          </ac:spMkLst>
        </pc:spChg>
        <pc:spChg chg="del">
          <ac:chgData name="Patrick. J. Sullivan Sr" userId="d777c5762dbc76d2" providerId="LiveId" clId="{5D60CEB2-0903-45F8-90C3-F1DC6F9F85B0}" dt="2024-05-28T22:56:30.028" v="64" actId="478"/>
          <ac:spMkLst>
            <pc:docMk/>
            <pc:sldMk cId="421010166" sldId="317"/>
            <ac:spMk id="3" creationId="{E0164CF8-174F-60FA-005C-03FFA0358BEC}"/>
          </ac:spMkLst>
        </pc:spChg>
        <pc:spChg chg="add mod">
          <ac:chgData name="Patrick. J. Sullivan Sr" userId="d777c5762dbc76d2" providerId="LiveId" clId="{5D60CEB2-0903-45F8-90C3-F1DC6F9F85B0}" dt="2024-05-29T21:06:20.221" v="435" actId="6549"/>
          <ac:spMkLst>
            <pc:docMk/>
            <pc:sldMk cId="421010166" sldId="317"/>
            <ac:spMk id="5" creationId="{8739F518-4890-B728-EB9D-F33070851ED8}"/>
          </ac:spMkLst>
        </pc:spChg>
        <pc:spChg chg="add mod">
          <ac:chgData name="Patrick. J. Sullivan Sr" userId="d777c5762dbc76d2" providerId="LiveId" clId="{5D60CEB2-0903-45F8-90C3-F1DC6F9F85B0}" dt="2024-05-29T20:27:44.941" v="350" actId="6549"/>
          <ac:spMkLst>
            <pc:docMk/>
            <pc:sldMk cId="421010166" sldId="317"/>
            <ac:spMk id="6" creationId="{9EE89B90-9323-0276-F15F-FBF1B47B245C}"/>
          </ac:spMkLst>
        </pc:spChg>
        <pc:spChg chg="add del mod">
          <ac:chgData name="Patrick. J. Sullivan Sr" userId="d777c5762dbc76d2" providerId="LiveId" clId="{5D60CEB2-0903-45F8-90C3-F1DC6F9F85B0}" dt="2024-05-29T20:27:50.634" v="354"/>
          <ac:spMkLst>
            <pc:docMk/>
            <pc:sldMk cId="421010166" sldId="317"/>
            <ac:spMk id="7" creationId="{30B4ECFA-339A-20C9-11B1-1601014F3D46}"/>
          </ac:spMkLst>
        </pc:spChg>
        <pc:spChg chg="add del mod">
          <ac:chgData name="Patrick. J. Sullivan Sr" userId="d777c5762dbc76d2" providerId="LiveId" clId="{5D60CEB2-0903-45F8-90C3-F1DC6F9F85B0}" dt="2024-05-29T20:42:02.028" v="361"/>
          <ac:spMkLst>
            <pc:docMk/>
            <pc:sldMk cId="421010166" sldId="317"/>
            <ac:spMk id="8" creationId="{A53B8011-00B3-DA27-CD0B-FDC71AA0A071}"/>
          </ac:spMkLst>
        </pc:spChg>
        <pc:spChg chg="add mod">
          <ac:chgData name="Patrick. J. Sullivan Sr" userId="d777c5762dbc76d2" providerId="LiveId" clId="{5D60CEB2-0903-45F8-90C3-F1DC6F9F85B0}" dt="2024-06-02T21:39:19.751" v="2915" actId="1076"/>
          <ac:spMkLst>
            <pc:docMk/>
            <pc:sldMk cId="421010166" sldId="317"/>
            <ac:spMk id="11" creationId="{08991C68-A006-A451-7989-6DBE66871C1E}"/>
          </ac:spMkLst>
        </pc:spChg>
        <pc:spChg chg="add mod">
          <ac:chgData name="Patrick. J. Sullivan Sr" userId="d777c5762dbc76d2" providerId="LiveId" clId="{5D60CEB2-0903-45F8-90C3-F1DC6F9F85B0}" dt="2024-06-02T21:40:08.751" v="2919" actId="1076"/>
          <ac:spMkLst>
            <pc:docMk/>
            <pc:sldMk cId="421010166" sldId="317"/>
            <ac:spMk id="13" creationId="{039EC453-8ACD-3258-AC73-DB24D94F1524}"/>
          </ac:spMkLst>
        </pc:spChg>
        <pc:picChg chg="add del mod">
          <ac:chgData name="Patrick. J. Sullivan Sr" userId="d777c5762dbc76d2" providerId="LiveId" clId="{5D60CEB2-0903-45F8-90C3-F1DC6F9F85B0}" dt="2024-05-29T20:27:50.634" v="352" actId="478"/>
          <ac:picMkLst>
            <pc:docMk/>
            <pc:sldMk cId="421010166" sldId="317"/>
            <ac:picMk id="9" creationId="{1B8D4979-3330-4DF9-640B-9A0453A71406}"/>
          </ac:picMkLst>
        </pc:picChg>
        <pc:picChg chg="add mod modCrop">
          <ac:chgData name="Patrick. J. Sullivan Sr" userId="d777c5762dbc76d2" providerId="LiveId" clId="{5D60CEB2-0903-45F8-90C3-F1DC6F9F85B0}" dt="2024-05-30T01:07:39.942" v="2586" actId="14100"/>
          <ac:picMkLst>
            <pc:docMk/>
            <pc:sldMk cId="421010166" sldId="317"/>
            <ac:picMk id="10" creationId="{D2741859-3713-356D-8104-D0F3C5B7F639}"/>
          </ac:picMkLst>
        </pc:picChg>
      </pc:sldChg>
      <pc:sldChg chg="addSp delSp modSp mod ord modNotesTx">
        <pc:chgData name="Patrick. J. Sullivan Sr" userId="d777c5762dbc76d2" providerId="LiveId" clId="{5D60CEB2-0903-45F8-90C3-F1DC6F9F85B0}" dt="2024-06-03T19:16:51.423" v="6147" actId="20577"/>
        <pc:sldMkLst>
          <pc:docMk/>
          <pc:sldMk cId="3650361625" sldId="318"/>
        </pc:sldMkLst>
        <pc:spChg chg="del">
          <ac:chgData name="Patrick. J. Sullivan Sr" userId="d777c5762dbc76d2" providerId="LiveId" clId="{5D60CEB2-0903-45F8-90C3-F1DC6F9F85B0}" dt="2024-05-28T22:59:24.706" v="92" actId="478"/>
          <ac:spMkLst>
            <pc:docMk/>
            <pc:sldMk cId="3650361625" sldId="318"/>
            <ac:spMk id="2" creationId="{2608F60F-5DD0-2B13-3B3E-D9E78D5C8100}"/>
          </ac:spMkLst>
        </pc:spChg>
        <pc:spChg chg="del">
          <ac:chgData name="Patrick. J. Sullivan Sr" userId="d777c5762dbc76d2" providerId="LiveId" clId="{5D60CEB2-0903-45F8-90C3-F1DC6F9F85B0}" dt="2024-05-28T22:59:28.708" v="93" actId="478"/>
          <ac:spMkLst>
            <pc:docMk/>
            <pc:sldMk cId="3650361625" sldId="318"/>
            <ac:spMk id="3" creationId="{150EFAA4-D3C3-D2C3-0EDE-F5E1D79CA69E}"/>
          </ac:spMkLst>
        </pc:spChg>
        <pc:spChg chg="add mod">
          <ac:chgData name="Patrick. J. Sullivan Sr" userId="d777c5762dbc76d2" providerId="LiveId" clId="{5D60CEB2-0903-45F8-90C3-F1DC6F9F85B0}" dt="2024-06-02T21:33:20.436" v="2880" actId="1076"/>
          <ac:spMkLst>
            <pc:docMk/>
            <pc:sldMk cId="3650361625" sldId="318"/>
            <ac:spMk id="5" creationId="{598009AE-F2D6-65A8-105F-49048245525D}"/>
          </ac:spMkLst>
        </pc:spChg>
        <pc:spChg chg="add mod">
          <ac:chgData name="Patrick. J. Sullivan Sr" userId="d777c5762dbc76d2" providerId="LiveId" clId="{5D60CEB2-0903-45F8-90C3-F1DC6F9F85B0}" dt="2024-06-02T21:33:30.091" v="2881" actId="207"/>
          <ac:spMkLst>
            <pc:docMk/>
            <pc:sldMk cId="3650361625" sldId="318"/>
            <ac:spMk id="6" creationId="{79CFE526-BBEC-C126-6AF6-8F2578E79D0B}"/>
          </ac:spMkLst>
        </pc:spChg>
      </pc:sldChg>
      <pc:sldChg chg="addSp delSp modSp mod modNotesTx">
        <pc:chgData name="Patrick. J. Sullivan Sr" userId="d777c5762dbc76d2" providerId="LiveId" clId="{5D60CEB2-0903-45F8-90C3-F1DC6F9F85B0}" dt="2024-06-03T19:20:14.141" v="6340"/>
        <pc:sldMkLst>
          <pc:docMk/>
          <pc:sldMk cId="1930175451" sldId="319"/>
        </pc:sldMkLst>
        <pc:spChg chg="del">
          <ac:chgData name="Patrick. J. Sullivan Sr" userId="d777c5762dbc76d2" providerId="LiveId" clId="{5D60CEB2-0903-45F8-90C3-F1DC6F9F85B0}" dt="2024-05-28T23:11:10.538" v="272" actId="478"/>
          <ac:spMkLst>
            <pc:docMk/>
            <pc:sldMk cId="1930175451" sldId="319"/>
            <ac:spMk id="2" creationId="{75C57A7A-E587-ADC0-5D0E-80A189CFCCD8}"/>
          </ac:spMkLst>
        </pc:spChg>
        <pc:spChg chg="del">
          <ac:chgData name="Patrick. J. Sullivan Sr" userId="d777c5762dbc76d2" providerId="LiveId" clId="{5D60CEB2-0903-45F8-90C3-F1DC6F9F85B0}" dt="2024-05-28T23:11:12.260" v="273" actId="478"/>
          <ac:spMkLst>
            <pc:docMk/>
            <pc:sldMk cId="1930175451" sldId="319"/>
            <ac:spMk id="3" creationId="{B0C47ADE-57C3-61BA-E8AF-DB859FF733ED}"/>
          </ac:spMkLst>
        </pc:spChg>
        <pc:spChg chg="add mod">
          <ac:chgData name="Patrick. J. Sullivan Sr" userId="d777c5762dbc76d2" providerId="LiveId" clId="{5D60CEB2-0903-45F8-90C3-F1DC6F9F85B0}" dt="2024-05-28T23:11:40.340" v="275" actId="1076"/>
          <ac:spMkLst>
            <pc:docMk/>
            <pc:sldMk cId="1930175451" sldId="319"/>
            <ac:spMk id="5" creationId="{1E2B04D0-3A16-9FCF-6625-7598953AB16C}"/>
          </ac:spMkLst>
        </pc:spChg>
        <pc:spChg chg="add mod">
          <ac:chgData name="Patrick. J. Sullivan Sr" userId="d777c5762dbc76d2" providerId="LiveId" clId="{5D60CEB2-0903-45F8-90C3-F1DC6F9F85B0}" dt="2024-05-28T23:12:42.903" v="279" actId="207"/>
          <ac:spMkLst>
            <pc:docMk/>
            <pc:sldMk cId="1930175451" sldId="319"/>
            <ac:spMk id="6" creationId="{3F16C35A-BEAB-458D-C49F-90D4C2137CF6}"/>
          </ac:spMkLst>
        </pc:spChg>
        <pc:graphicFrameChg chg="add del mod">
          <ac:chgData name="Patrick. J. Sullivan Sr" userId="d777c5762dbc76d2" providerId="LiveId" clId="{5D60CEB2-0903-45F8-90C3-F1DC6F9F85B0}" dt="2024-05-29T21:03:49.353" v="365" actId="21"/>
          <ac:graphicFrameMkLst>
            <pc:docMk/>
            <pc:sldMk cId="1930175451" sldId="319"/>
            <ac:graphicFrameMk id="8" creationId="{0E94AF54-0CFD-ACD7-2D1A-BE860B9581D3}"/>
          </ac:graphicFrameMkLst>
        </pc:graphicFrameChg>
        <pc:picChg chg="add mod">
          <ac:chgData name="Patrick. J. Sullivan Sr" userId="d777c5762dbc76d2" providerId="LiveId" clId="{5D60CEB2-0903-45F8-90C3-F1DC6F9F85B0}" dt="2024-05-29T21:05:05.687" v="378" actId="14100"/>
          <ac:picMkLst>
            <pc:docMk/>
            <pc:sldMk cId="1930175451" sldId="319"/>
            <ac:picMk id="7" creationId="{EFFA1E84-40A4-3251-C08D-F6CB064E3F13}"/>
          </ac:picMkLst>
        </pc:picChg>
        <pc:picChg chg="add mod modCrop">
          <ac:chgData name="Patrick. J. Sullivan Sr" userId="d777c5762dbc76d2" providerId="LiveId" clId="{5D60CEB2-0903-45F8-90C3-F1DC6F9F85B0}" dt="2024-06-02T21:31:30.964" v="2877" actId="1076"/>
          <ac:picMkLst>
            <pc:docMk/>
            <pc:sldMk cId="1930175451" sldId="319"/>
            <ac:picMk id="10" creationId="{25951350-94A7-FF00-8418-070088D237C8}"/>
          </ac:picMkLst>
        </pc:picChg>
      </pc:sldChg>
      <pc:sldChg chg="addSp delSp modSp mod modNotesTx">
        <pc:chgData name="Patrick. J. Sullivan Sr" userId="d777c5762dbc76d2" providerId="LiveId" clId="{5D60CEB2-0903-45F8-90C3-F1DC6F9F85B0}" dt="2024-06-03T18:54:47.939" v="4354" actId="14100"/>
        <pc:sldMkLst>
          <pc:docMk/>
          <pc:sldMk cId="1108647027" sldId="320"/>
        </pc:sldMkLst>
        <pc:spChg chg="del">
          <ac:chgData name="Patrick. J. Sullivan Sr" userId="d777c5762dbc76d2" providerId="LiveId" clId="{5D60CEB2-0903-45F8-90C3-F1DC6F9F85B0}" dt="2024-05-28T23:00:18.395" v="97" actId="478"/>
          <ac:spMkLst>
            <pc:docMk/>
            <pc:sldMk cId="1108647027" sldId="320"/>
            <ac:spMk id="2" creationId="{84D8792B-7587-B8BF-989A-7A98C1ED6FC6}"/>
          </ac:spMkLst>
        </pc:spChg>
        <pc:spChg chg="del">
          <ac:chgData name="Patrick. J. Sullivan Sr" userId="d777c5762dbc76d2" providerId="LiveId" clId="{5D60CEB2-0903-45F8-90C3-F1DC6F9F85B0}" dt="2024-05-28T23:00:20.287" v="98" actId="478"/>
          <ac:spMkLst>
            <pc:docMk/>
            <pc:sldMk cId="1108647027" sldId="320"/>
            <ac:spMk id="3" creationId="{1EE9D16C-C9C1-925A-6113-459F210EB1F4}"/>
          </ac:spMkLst>
        </pc:spChg>
        <pc:spChg chg="add mod">
          <ac:chgData name="Patrick. J. Sullivan Sr" userId="d777c5762dbc76d2" providerId="LiveId" clId="{5D60CEB2-0903-45F8-90C3-F1DC6F9F85B0}" dt="2024-06-03T18:54:47.939" v="4354" actId="14100"/>
          <ac:spMkLst>
            <pc:docMk/>
            <pc:sldMk cId="1108647027" sldId="320"/>
            <ac:spMk id="5" creationId="{BEB50AB9-CB01-DF7A-CD82-E4AAC4B97371}"/>
          </ac:spMkLst>
        </pc:spChg>
        <pc:spChg chg="add mod">
          <ac:chgData name="Patrick. J. Sullivan Sr" userId="d777c5762dbc76d2" providerId="LiveId" clId="{5D60CEB2-0903-45F8-90C3-F1DC6F9F85B0}" dt="2024-05-28T23:02:15.512" v="118" actId="6549"/>
          <ac:spMkLst>
            <pc:docMk/>
            <pc:sldMk cId="1108647027" sldId="320"/>
            <ac:spMk id="6" creationId="{EB3F09B9-944D-4CCC-EB7E-CBCC0195B4E7}"/>
          </ac:spMkLst>
        </pc:spChg>
        <pc:picChg chg="add del mod">
          <ac:chgData name="Patrick. J. Sullivan Sr" userId="d777c5762dbc76d2" providerId="LiveId" clId="{5D60CEB2-0903-45F8-90C3-F1DC6F9F85B0}" dt="2024-06-02T21:51:59.979" v="3023" actId="478"/>
          <ac:picMkLst>
            <pc:docMk/>
            <pc:sldMk cId="1108647027" sldId="320"/>
            <ac:picMk id="7" creationId="{DDCAEBC1-5732-CD2E-B702-C2E52D84DD69}"/>
          </ac:picMkLst>
        </pc:picChg>
      </pc:sldChg>
      <pc:sldChg chg="addSp delSp modSp mod modNotesTx">
        <pc:chgData name="Patrick. J. Sullivan Sr" userId="d777c5762dbc76d2" providerId="LiveId" clId="{5D60CEB2-0903-45F8-90C3-F1DC6F9F85B0}" dt="2024-06-03T19:15:09.777" v="6048" actId="20577"/>
        <pc:sldMkLst>
          <pc:docMk/>
          <pc:sldMk cId="3642887002" sldId="321"/>
        </pc:sldMkLst>
        <pc:spChg chg="del">
          <ac:chgData name="Patrick. J. Sullivan Sr" userId="d777c5762dbc76d2" providerId="LiveId" clId="{5D60CEB2-0903-45F8-90C3-F1DC6F9F85B0}" dt="2024-05-28T23:02:28.038" v="119" actId="478"/>
          <ac:spMkLst>
            <pc:docMk/>
            <pc:sldMk cId="3642887002" sldId="321"/>
            <ac:spMk id="2" creationId="{1136E6BA-B3C1-7878-F28F-49D3772BBF2D}"/>
          </ac:spMkLst>
        </pc:spChg>
        <pc:spChg chg="del">
          <ac:chgData name="Patrick. J. Sullivan Sr" userId="d777c5762dbc76d2" providerId="LiveId" clId="{5D60CEB2-0903-45F8-90C3-F1DC6F9F85B0}" dt="2024-05-28T23:02:29.728" v="120" actId="478"/>
          <ac:spMkLst>
            <pc:docMk/>
            <pc:sldMk cId="3642887002" sldId="321"/>
            <ac:spMk id="3" creationId="{73419A26-843E-E73A-7181-1B6D6AD58977}"/>
          </ac:spMkLst>
        </pc:spChg>
        <pc:spChg chg="add mod">
          <ac:chgData name="Patrick. J. Sullivan Sr" userId="d777c5762dbc76d2" providerId="LiveId" clId="{5D60CEB2-0903-45F8-90C3-F1DC6F9F85B0}" dt="2024-06-02T21:25:48.189" v="2774" actId="1076"/>
          <ac:spMkLst>
            <pc:docMk/>
            <pc:sldMk cId="3642887002" sldId="321"/>
            <ac:spMk id="5" creationId="{F0392690-56CB-55E8-F557-A7B8326A4B99}"/>
          </ac:spMkLst>
        </pc:spChg>
        <pc:spChg chg="add mod">
          <ac:chgData name="Patrick. J. Sullivan Sr" userId="d777c5762dbc76d2" providerId="LiveId" clId="{5D60CEB2-0903-45F8-90C3-F1DC6F9F85B0}" dt="2024-06-02T21:25:45.204" v="2773" actId="1076"/>
          <ac:spMkLst>
            <pc:docMk/>
            <pc:sldMk cId="3642887002" sldId="321"/>
            <ac:spMk id="6" creationId="{7977FCC0-EBF8-A112-A27E-FCB33638F96E}"/>
          </ac:spMkLst>
        </pc:spChg>
      </pc:sldChg>
      <pc:sldChg chg="addSp delSp modSp mod modNotesTx">
        <pc:chgData name="Patrick. J. Sullivan Sr" userId="d777c5762dbc76d2" providerId="LiveId" clId="{5D60CEB2-0903-45F8-90C3-F1DC6F9F85B0}" dt="2024-06-03T19:16:23.107" v="6107" actId="20577"/>
        <pc:sldMkLst>
          <pc:docMk/>
          <pc:sldMk cId="134282844" sldId="322"/>
        </pc:sldMkLst>
        <pc:spChg chg="del">
          <ac:chgData name="Patrick. J. Sullivan Sr" userId="d777c5762dbc76d2" providerId="LiveId" clId="{5D60CEB2-0903-45F8-90C3-F1DC6F9F85B0}" dt="2024-05-28T23:03:24.348" v="125" actId="478"/>
          <ac:spMkLst>
            <pc:docMk/>
            <pc:sldMk cId="134282844" sldId="322"/>
            <ac:spMk id="2" creationId="{35AD9D73-8CD3-4518-CDD5-EE1238F1D4BE}"/>
          </ac:spMkLst>
        </pc:spChg>
        <pc:spChg chg="del">
          <ac:chgData name="Patrick. J. Sullivan Sr" userId="d777c5762dbc76d2" providerId="LiveId" clId="{5D60CEB2-0903-45F8-90C3-F1DC6F9F85B0}" dt="2024-05-28T23:03:27.035" v="126" actId="478"/>
          <ac:spMkLst>
            <pc:docMk/>
            <pc:sldMk cId="134282844" sldId="322"/>
            <ac:spMk id="3" creationId="{14E89E9E-D07B-553D-32D5-F27D28AFB862}"/>
          </ac:spMkLst>
        </pc:spChg>
        <pc:spChg chg="add mod">
          <ac:chgData name="Patrick. J. Sullivan Sr" userId="d777c5762dbc76d2" providerId="LiveId" clId="{5D60CEB2-0903-45F8-90C3-F1DC6F9F85B0}" dt="2024-06-03T19:16:02.826" v="6102" actId="1076"/>
          <ac:spMkLst>
            <pc:docMk/>
            <pc:sldMk cId="134282844" sldId="322"/>
            <ac:spMk id="5" creationId="{020CFA15-2ADF-5130-5FD5-2C733D2D13DF}"/>
          </ac:spMkLst>
        </pc:spChg>
        <pc:spChg chg="add mod">
          <ac:chgData name="Patrick. J. Sullivan Sr" userId="d777c5762dbc76d2" providerId="LiveId" clId="{5D60CEB2-0903-45F8-90C3-F1DC6F9F85B0}" dt="2024-05-28T23:07:17.278" v="242" actId="5793"/>
          <ac:spMkLst>
            <pc:docMk/>
            <pc:sldMk cId="134282844" sldId="322"/>
            <ac:spMk id="6" creationId="{7E01510C-F34B-27DB-C654-A672B9C4B1A9}"/>
          </ac:spMkLst>
        </pc:spChg>
      </pc:sldChg>
      <pc:sldChg chg="addSp delSp modSp mod modNotesTx">
        <pc:chgData name="Patrick. J. Sullivan Sr" userId="d777c5762dbc76d2" providerId="LiveId" clId="{5D60CEB2-0903-45F8-90C3-F1DC6F9F85B0}" dt="2024-06-03T19:18:21.594" v="6288" actId="20577"/>
        <pc:sldMkLst>
          <pc:docMk/>
          <pc:sldMk cId="3377838306" sldId="323"/>
        </pc:sldMkLst>
        <pc:spChg chg="del">
          <ac:chgData name="Patrick. J. Sullivan Sr" userId="d777c5762dbc76d2" providerId="LiveId" clId="{5D60CEB2-0903-45F8-90C3-F1DC6F9F85B0}" dt="2024-05-28T23:07:33.895" v="243" actId="478"/>
          <ac:spMkLst>
            <pc:docMk/>
            <pc:sldMk cId="3377838306" sldId="323"/>
            <ac:spMk id="2" creationId="{A8D0F55B-268B-94DC-B977-6E0E3329C586}"/>
          </ac:spMkLst>
        </pc:spChg>
        <pc:spChg chg="del">
          <ac:chgData name="Patrick. J. Sullivan Sr" userId="d777c5762dbc76d2" providerId="LiveId" clId="{5D60CEB2-0903-45F8-90C3-F1DC6F9F85B0}" dt="2024-05-28T23:07:35.664" v="244" actId="478"/>
          <ac:spMkLst>
            <pc:docMk/>
            <pc:sldMk cId="3377838306" sldId="323"/>
            <ac:spMk id="3" creationId="{561C84DB-53A2-BD7F-C58D-7DE3843268DE}"/>
          </ac:spMkLst>
        </pc:spChg>
        <pc:spChg chg="add mod">
          <ac:chgData name="Patrick. J. Sullivan Sr" userId="d777c5762dbc76d2" providerId="LiveId" clId="{5D60CEB2-0903-45F8-90C3-F1DC6F9F85B0}" dt="2024-06-02T21:30:38.917" v="2872" actId="14100"/>
          <ac:spMkLst>
            <pc:docMk/>
            <pc:sldMk cId="3377838306" sldId="323"/>
            <ac:spMk id="5" creationId="{EDFB2404-220F-48EC-AB11-75E52A0FCF0E}"/>
          </ac:spMkLst>
        </pc:spChg>
        <pc:spChg chg="add mod">
          <ac:chgData name="Patrick. J. Sullivan Sr" userId="d777c5762dbc76d2" providerId="LiveId" clId="{5D60CEB2-0903-45F8-90C3-F1DC6F9F85B0}" dt="2024-06-02T21:30:42.979" v="2873" actId="1076"/>
          <ac:spMkLst>
            <pc:docMk/>
            <pc:sldMk cId="3377838306" sldId="323"/>
            <ac:spMk id="6" creationId="{C31E622F-1D87-A8D3-CEBA-5EB9B8BCE42C}"/>
          </ac:spMkLst>
        </pc:spChg>
      </pc:sldChg>
      <pc:sldChg chg="addSp delSp modSp mod modNotesTx">
        <pc:chgData name="Patrick. J. Sullivan Sr" userId="d777c5762dbc76d2" providerId="LiveId" clId="{5D60CEB2-0903-45F8-90C3-F1DC6F9F85B0}" dt="2024-06-03T19:18:55.709" v="6311" actId="20577"/>
        <pc:sldMkLst>
          <pc:docMk/>
          <pc:sldMk cId="875233380" sldId="324"/>
        </pc:sldMkLst>
        <pc:spChg chg="del">
          <ac:chgData name="Patrick. J. Sullivan Sr" userId="d777c5762dbc76d2" providerId="LiveId" clId="{5D60CEB2-0903-45F8-90C3-F1DC6F9F85B0}" dt="2024-05-28T23:09:10.929" v="251" actId="478"/>
          <ac:spMkLst>
            <pc:docMk/>
            <pc:sldMk cId="875233380" sldId="324"/>
            <ac:spMk id="2" creationId="{5633EED7-DF85-C3C9-0981-F94481953254}"/>
          </ac:spMkLst>
        </pc:spChg>
        <pc:spChg chg="del">
          <ac:chgData name="Patrick. J. Sullivan Sr" userId="d777c5762dbc76d2" providerId="LiveId" clId="{5D60CEB2-0903-45F8-90C3-F1DC6F9F85B0}" dt="2024-05-28T23:09:12.649" v="252" actId="478"/>
          <ac:spMkLst>
            <pc:docMk/>
            <pc:sldMk cId="875233380" sldId="324"/>
            <ac:spMk id="3" creationId="{4238BFF3-C1DD-8C13-4516-F910C8E6029C}"/>
          </ac:spMkLst>
        </pc:spChg>
        <pc:spChg chg="add mod">
          <ac:chgData name="Patrick. J. Sullivan Sr" userId="d777c5762dbc76d2" providerId="LiveId" clId="{5D60CEB2-0903-45F8-90C3-F1DC6F9F85B0}" dt="2024-06-02T21:33:50.825" v="2883" actId="1076"/>
          <ac:spMkLst>
            <pc:docMk/>
            <pc:sldMk cId="875233380" sldId="324"/>
            <ac:spMk id="5" creationId="{604135E9-E99B-0766-209C-AA22674A4E3D}"/>
          </ac:spMkLst>
        </pc:spChg>
        <pc:spChg chg="add del mod">
          <ac:chgData name="Patrick. J. Sullivan Sr" userId="d777c5762dbc76d2" providerId="LiveId" clId="{5D60CEB2-0903-45F8-90C3-F1DC6F9F85B0}" dt="2024-05-28T23:09:46.309" v="256" actId="478"/>
          <ac:spMkLst>
            <pc:docMk/>
            <pc:sldMk cId="875233380" sldId="324"/>
            <ac:spMk id="6" creationId="{29DC0F4C-0DA7-2708-6171-D6FE4D74AB44}"/>
          </ac:spMkLst>
        </pc:spChg>
        <pc:spChg chg="add mod">
          <ac:chgData name="Patrick. J. Sullivan Sr" userId="d777c5762dbc76d2" providerId="LiveId" clId="{5D60CEB2-0903-45F8-90C3-F1DC6F9F85B0}" dt="2024-05-28T23:09:56.738" v="257"/>
          <ac:spMkLst>
            <pc:docMk/>
            <pc:sldMk cId="875233380" sldId="324"/>
            <ac:spMk id="7" creationId="{4F67DFE0-AC01-DDCB-D025-0277D91FCF62}"/>
          </ac:spMkLst>
        </pc:spChg>
        <pc:spChg chg="add del mod">
          <ac:chgData name="Patrick. J. Sullivan Sr" userId="d777c5762dbc76d2" providerId="LiveId" clId="{5D60CEB2-0903-45F8-90C3-F1DC6F9F85B0}" dt="2024-05-28T23:10:07.071" v="259" actId="478"/>
          <ac:spMkLst>
            <pc:docMk/>
            <pc:sldMk cId="875233380" sldId="324"/>
            <ac:spMk id="8" creationId="{83763406-7F2D-6434-E11B-714D36843427}"/>
          </ac:spMkLst>
        </pc:spChg>
        <pc:spChg chg="add mod">
          <ac:chgData name="Patrick. J. Sullivan Sr" userId="d777c5762dbc76d2" providerId="LiveId" clId="{5D60CEB2-0903-45F8-90C3-F1DC6F9F85B0}" dt="2024-05-29T22:24:41.507" v="1110" actId="255"/>
          <ac:spMkLst>
            <pc:docMk/>
            <pc:sldMk cId="875233380" sldId="324"/>
            <ac:spMk id="10" creationId="{CBA744D1-7C1C-C255-5979-D873DAC681A6}"/>
          </ac:spMkLst>
        </pc:spChg>
      </pc:sldChg>
      <pc:sldChg chg="modSp add mod modNotesTx">
        <pc:chgData name="Patrick. J. Sullivan Sr" userId="d777c5762dbc76d2" providerId="LiveId" clId="{5D60CEB2-0903-45F8-90C3-F1DC6F9F85B0}" dt="2024-06-03T18:50:12.954" v="4083" actId="313"/>
        <pc:sldMkLst>
          <pc:docMk/>
          <pc:sldMk cId="3357682849" sldId="325"/>
        </pc:sldMkLst>
        <pc:spChg chg="mod">
          <ac:chgData name="Patrick. J. Sullivan Sr" userId="d777c5762dbc76d2" providerId="LiveId" clId="{5D60CEB2-0903-45F8-90C3-F1DC6F9F85B0}" dt="2024-05-29T21:31:04.668" v="678" actId="255"/>
          <ac:spMkLst>
            <pc:docMk/>
            <pc:sldMk cId="3357682849" sldId="325"/>
            <ac:spMk id="5" creationId="{8739F518-4890-B728-EB9D-F33070851ED8}"/>
          </ac:spMkLst>
        </pc:spChg>
      </pc:sldChg>
      <pc:sldChg chg="addSp delSp modSp add del mod ord">
        <pc:chgData name="Patrick. J. Sullivan Sr" userId="d777c5762dbc76d2" providerId="LiveId" clId="{5D60CEB2-0903-45F8-90C3-F1DC6F9F85B0}" dt="2024-06-02T21:26:25.909" v="2775" actId="2696"/>
        <pc:sldMkLst>
          <pc:docMk/>
          <pc:sldMk cId="4223308556" sldId="326"/>
        </pc:sldMkLst>
        <pc:spChg chg="mod">
          <ac:chgData name="Patrick. J. Sullivan Sr" userId="d777c5762dbc76d2" providerId="LiveId" clId="{5D60CEB2-0903-45F8-90C3-F1DC6F9F85B0}" dt="2024-06-02T21:22:21.521" v="2744" actId="6549"/>
          <ac:spMkLst>
            <pc:docMk/>
            <pc:sldMk cId="4223308556" sldId="326"/>
            <ac:spMk id="5" creationId="{604135E9-E99B-0766-209C-AA22674A4E3D}"/>
          </ac:spMkLst>
        </pc:spChg>
        <pc:spChg chg="add mod">
          <ac:chgData name="Patrick. J. Sullivan Sr" userId="d777c5762dbc76d2" providerId="LiveId" clId="{5D60CEB2-0903-45F8-90C3-F1DC6F9F85B0}" dt="2024-05-29T23:21:24.386" v="1878" actId="1076"/>
          <ac:spMkLst>
            <pc:docMk/>
            <pc:sldMk cId="4223308556" sldId="326"/>
            <ac:spMk id="9" creationId="{85638A77-D8F7-6A1A-E415-A3230C859B7B}"/>
          </ac:spMkLst>
        </pc:spChg>
        <pc:spChg chg="mod">
          <ac:chgData name="Patrick. J. Sullivan Sr" userId="d777c5762dbc76d2" providerId="LiveId" clId="{5D60CEB2-0903-45F8-90C3-F1DC6F9F85B0}" dt="2024-05-29T23:21:30.904" v="1879" actId="1076"/>
          <ac:spMkLst>
            <pc:docMk/>
            <pc:sldMk cId="4223308556" sldId="326"/>
            <ac:spMk id="10" creationId="{CBA744D1-7C1C-C255-5979-D873DAC681A6}"/>
          </ac:spMkLst>
        </pc:spChg>
        <pc:picChg chg="add del mod">
          <ac:chgData name="Patrick. J. Sullivan Sr" userId="d777c5762dbc76d2" providerId="LiveId" clId="{5D60CEB2-0903-45F8-90C3-F1DC6F9F85B0}" dt="2024-05-29T23:14:10.924" v="1386" actId="478"/>
          <ac:picMkLst>
            <pc:docMk/>
            <pc:sldMk cId="4223308556" sldId="326"/>
            <ac:picMk id="2" creationId="{9E79DF74-F006-2E3D-8D4C-FB59B2538FEF}"/>
          </ac:picMkLst>
        </pc:picChg>
        <pc:picChg chg="add mod modCrop">
          <ac:chgData name="Patrick. J. Sullivan Sr" userId="d777c5762dbc76d2" providerId="LiveId" clId="{5D60CEB2-0903-45F8-90C3-F1DC6F9F85B0}" dt="2024-05-29T23:21:33.353" v="1880" actId="1076"/>
          <ac:picMkLst>
            <pc:docMk/>
            <pc:sldMk cId="4223308556" sldId="326"/>
            <ac:picMk id="6" creationId="{159EA175-9B30-A0BB-93D3-9794EF6AB011}"/>
          </ac:picMkLst>
        </pc:picChg>
      </pc:sldChg>
      <pc:sldChg chg="modSp add mod ord modNotesTx">
        <pc:chgData name="Patrick. J. Sullivan Sr" userId="d777c5762dbc76d2" providerId="LiveId" clId="{5D60CEB2-0903-45F8-90C3-F1DC6F9F85B0}" dt="2024-06-03T19:12:05.369" v="5666" actId="33524"/>
        <pc:sldMkLst>
          <pc:docMk/>
          <pc:sldMk cId="3191205938" sldId="327"/>
        </pc:sldMkLst>
        <pc:spChg chg="mod">
          <ac:chgData name="Patrick. J. Sullivan Sr" userId="d777c5762dbc76d2" providerId="LiveId" clId="{5D60CEB2-0903-45F8-90C3-F1DC6F9F85B0}" dt="2024-06-02T21:34:48.265" v="2887" actId="6549"/>
          <ac:spMkLst>
            <pc:docMk/>
            <pc:sldMk cId="3191205938" sldId="327"/>
            <ac:spMk id="5" creationId="{879C590A-AC03-1735-E51B-FBF47C064B33}"/>
          </ac:spMkLst>
        </pc:spChg>
      </pc:sldChg>
      <pc:sldChg chg="addSp delSp modSp add mod modNotesTx">
        <pc:chgData name="Patrick. J. Sullivan Sr" userId="d777c5762dbc76d2" providerId="LiveId" clId="{5D60CEB2-0903-45F8-90C3-F1DC6F9F85B0}" dt="2024-06-03T19:29:44.759" v="6820" actId="20577"/>
        <pc:sldMkLst>
          <pc:docMk/>
          <pc:sldMk cId="947705716" sldId="328"/>
        </pc:sldMkLst>
        <pc:spChg chg="mod">
          <ac:chgData name="Patrick. J. Sullivan Sr" userId="d777c5762dbc76d2" providerId="LiveId" clId="{5D60CEB2-0903-45F8-90C3-F1DC6F9F85B0}" dt="2024-05-30T00:40:43.339" v="2342" actId="20577"/>
          <ac:spMkLst>
            <pc:docMk/>
            <pc:sldMk cId="947705716" sldId="328"/>
            <ac:spMk id="5" creationId="{69FA84EB-CE62-0CFC-FCA2-C3963A686CD5}"/>
          </ac:spMkLst>
        </pc:spChg>
        <pc:spChg chg="mod">
          <ac:chgData name="Patrick. J. Sullivan Sr" userId="d777c5762dbc76d2" providerId="LiveId" clId="{5D60CEB2-0903-45F8-90C3-F1DC6F9F85B0}" dt="2024-05-30T00:09:06.986" v="1970" actId="27636"/>
          <ac:spMkLst>
            <pc:docMk/>
            <pc:sldMk cId="947705716" sldId="328"/>
            <ac:spMk id="6" creationId="{1316CEFD-4312-7CF4-3B26-976F45DE6ED6}"/>
          </ac:spMkLst>
        </pc:spChg>
        <pc:spChg chg="add mod">
          <ac:chgData name="Patrick. J. Sullivan Sr" userId="d777c5762dbc76d2" providerId="LiveId" clId="{5D60CEB2-0903-45F8-90C3-F1DC6F9F85B0}" dt="2024-06-02T21:37:26.391" v="2906" actId="1076"/>
          <ac:spMkLst>
            <pc:docMk/>
            <pc:sldMk cId="947705716" sldId="328"/>
            <ac:spMk id="8" creationId="{3150471F-06C8-0294-19F9-B986BAEC34EE}"/>
          </ac:spMkLst>
        </pc:spChg>
        <pc:spChg chg="add mod">
          <ac:chgData name="Patrick. J. Sullivan Sr" userId="d777c5762dbc76d2" providerId="LiveId" clId="{5D60CEB2-0903-45F8-90C3-F1DC6F9F85B0}" dt="2024-06-02T21:37:30.032" v="2907" actId="1076"/>
          <ac:spMkLst>
            <pc:docMk/>
            <pc:sldMk cId="947705716" sldId="328"/>
            <ac:spMk id="10" creationId="{0B44F206-F1DE-51CC-01E2-07318762D41F}"/>
          </ac:spMkLst>
        </pc:spChg>
        <pc:spChg chg="add mod">
          <ac:chgData name="Patrick. J. Sullivan Sr" userId="d777c5762dbc76d2" providerId="LiveId" clId="{5D60CEB2-0903-45F8-90C3-F1DC6F9F85B0}" dt="2024-06-02T21:37:03.407" v="2905" actId="20577"/>
          <ac:spMkLst>
            <pc:docMk/>
            <pc:sldMk cId="947705716" sldId="328"/>
            <ac:spMk id="12" creationId="{26CD62DD-D0E2-4EFF-598E-BF3EA92267A7}"/>
          </ac:spMkLst>
        </pc:spChg>
        <pc:spChg chg="add del mod">
          <ac:chgData name="Patrick. J. Sullivan Sr" userId="d777c5762dbc76d2" providerId="LiveId" clId="{5D60CEB2-0903-45F8-90C3-F1DC6F9F85B0}" dt="2024-05-30T00:23:55.798" v="2322"/>
          <ac:spMkLst>
            <pc:docMk/>
            <pc:sldMk cId="947705716" sldId="328"/>
            <ac:spMk id="14" creationId="{C8D2D745-2247-1D57-E171-795780A75D13}"/>
          </ac:spMkLst>
        </pc:spChg>
        <pc:spChg chg="add mod">
          <ac:chgData name="Patrick. J. Sullivan Sr" userId="d777c5762dbc76d2" providerId="LiveId" clId="{5D60CEB2-0903-45F8-90C3-F1DC6F9F85B0}" dt="2024-06-02T21:36:51.844" v="2903" actId="1076"/>
          <ac:spMkLst>
            <pc:docMk/>
            <pc:sldMk cId="947705716" sldId="328"/>
            <ac:spMk id="16" creationId="{D03FEB09-0963-0FFB-0028-0F1A0C894E8E}"/>
          </ac:spMkLst>
        </pc:spChg>
        <pc:picChg chg="add mod">
          <ac:chgData name="Patrick. J. Sullivan Sr" userId="d777c5762dbc76d2" providerId="LiveId" clId="{5D60CEB2-0903-45F8-90C3-F1DC6F9F85B0}" dt="2024-05-30T00:50:33.346" v="2572" actId="1076"/>
          <ac:picMkLst>
            <pc:docMk/>
            <pc:sldMk cId="947705716" sldId="328"/>
            <ac:picMk id="2" creationId="{A5BD10CE-9E49-D09B-6B91-8C6A867F8188}"/>
          </ac:picMkLst>
        </pc:picChg>
        <pc:picChg chg="del">
          <ac:chgData name="Patrick. J. Sullivan Sr" userId="d777c5762dbc76d2" providerId="LiveId" clId="{5D60CEB2-0903-45F8-90C3-F1DC6F9F85B0}" dt="2024-05-30T00:09:08.117" v="1971" actId="478"/>
          <ac:picMkLst>
            <pc:docMk/>
            <pc:sldMk cId="947705716" sldId="328"/>
            <ac:picMk id="7" creationId="{F59BECF6-C60B-B931-E6A4-17AAB22E1159}"/>
          </ac:picMkLst>
        </pc:picChg>
      </pc:sldChg>
      <pc:sldChg chg="addSp delSp modSp add mod modNotesTx">
        <pc:chgData name="Patrick. J. Sullivan Sr" userId="d777c5762dbc76d2" providerId="LiveId" clId="{5D60CEB2-0903-45F8-90C3-F1DC6F9F85B0}" dt="2024-06-03T18:58:44.378" v="4571" actId="33524"/>
        <pc:sldMkLst>
          <pc:docMk/>
          <pc:sldMk cId="1652116994" sldId="329"/>
        </pc:sldMkLst>
        <pc:spChg chg="add mod">
          <ac:chgData name="Patrick. J. Sullivan Sr" userId="d777c5762dbc76d2" providerId="LiveId" clId="{5D60CEB2-0903-45F8-90C3-F1DC6F9F85B0}" dt="2024-06-02T21:23:50.927" v="2750" actId="1076"/>
          <ac:spMkLst>
            <pc:docMk/>
            <pc:sldMk cId="1652116994" sldId="329"/>
            <ac:spMk id="2" creationId="{7FC8F237-8F76-3746-05AB-D62A72A58858}"/>
          </ac:spMkLst>
        </pc:spChg>
        <pc:spChg chg="del">
          <ac:chgData name="Patrick. J. Sullivan Sr" userId="d777c5762dbc76d2" providerId="LiveId" clId="{5D60CEB2-0903-45F8-90C3-F1DC6F9F85B0}" dt="2024-06-02T21:03:33.818" v="2597" actId="478"/>
          <ac:spMkLst>
            <pc:docMk/>
            <pc:sldMk cId="1652116994" sldId="329"/>
            <ac:spMk id="5" creationId="{BEB50AB9-CB01-DF7A-CD82-E4AAC4B97371}"/>
          </ac:spMkLst>
        </pc:spChg>
        <pc:spChg chg="del">
          <ac:chgData name="Patrick. J. Sullivan Sr" userId="d777c5762dbc76d2" providerId="LiveId" clId="{5D60CEB2-0903-45F8-90C3-F1DC6F9F85B0}" dt="2024-06-02T21:03:31.599" v="2596" actId="478"/>
          <ac:spMkLst>
            <pc:docMk/>
            <pc:sldMk cId="1652116994" sldId="329"/>
            <ac:spMk id="6" creationId="{EB3F09B9-944D-4CCC-EB7E-CBCC0195B4E7}"/>
          </ac:spMkLst>
        </pc:spChg>
        <pc:spChg chg="add mod">
          <ac:chgData name="Patrick. J. Sullivan Sr" userId="d777c5762dbc76d2" providerId="LiveId" clId="{5D60CEB2-0903-45F8-90C3-F1DC6F9F85B0}" dt="2024-06-02T22:19:24.611" v="3207" actId="14100"/>
          <ac:spMkLst>
            <pc:docMk/>
            <pc:sldMk cId="1652116994" sldId="329"/>
            <ac:spMk id="8" creationId="{7DD5AFD3-802D-E00B-A7B8-209E6745416B}"/>
          </ac:spMkLst>
        </pc:spChg>
        <pc:picChg chg="add mod">
          <ac:chgData name="Patrick. J. Sullivan Sr" userId="d777c5762dbc76d2" providerId="LiveId" clId="{5D60CEB2-0903-45F8-90C3-F1DC6F9F85B0}" dt="2024-06-02T21:04:29.822" v="2609" actId="1076"/>
          <ac:picMkLst>
            <pc:docMk/>
            <pc:sldMk cId="1652116994" sldId="329"/>
            <ac:picMk id="3" creationId="{CA421E87-2B0E-3672-40CD-C76A9F2D78D0}"/>
          </ac:picMkLst>
        </pc:picChg>
        <pc:picChg chg="del">
          <ac:chgData name="Patrick. J. Sullivan Sr" userId="d777c5762dbc76d2" providerId="LiveId" clId="{5D60CEB2-0903-45F8-90C3-F1DC6F9F85B0}" dt="2024-06-02T21:03:36.068" v="2598" actId="478"/>
          <ac:picMkLst>
            <pc:docMk/>
            <pc:sldMk cId="1652116994" sldId="329"/>
            <ac:picMk id="7" creationId="{DDCAEBC1-5732-CD2E-B702-C2E52D84DD69}"/>
          </ac:picMkLst>
        </pc:picChg>
      </pc:sldChg>
      <pc:sldChg chg="addSp delSp modSp add mod modNotesTx">
        <pc:chgData name="Patrick. J. Sullivan Sr" userId="d777c5762dbc76d2" providerId="LiveId" clId="{5D60CEB2-0903-45F8-90C3-F1DC6F9F85B0}" dt="2024-06-03T20:03:08.030" v="6858" actId="20577"/>
        <pc:sldMkLst>
          <pc:docMk/>
          <pc:sldMk cId="4209428275" sldId="330"/>
        </pc:sldMkLst>
        <pc:spChg chg="del">
          <ac:chgData name="Patrick. J. Sullivan Sr" userId="d777c5762dbc76d2" providerId="LiveId" clId="{5D60CEB2-0903-45F8-90C3-F1DC6F9F85B0}" dt="2024-06-02T21:06:16.668" v="2621" actId="478"/>
          <ac:spMkLst>
            <pc:docMk/>
            <pc:sldMk cId="4209428275" sldId="330"/>
            <ac:spMk id="2" creationId="{7FC8F237-8F76-3746-05AB-D62A72A58858}"/>
          </ac:spMkLst>
        </pc:spChg>
        <pc:spChg chg="add del mod">
          <ac:chgData name="Patrick. J. Sullivan Sr" userId="d777c5762dbc76d2" providerId="LiveId" clId="{5D60CEB2-0903-45F8-90C3-F1DC6F9F85B0}" dt="2024-06-02T21:06:18.887" v="2622"/>
          <ac:spMkLst>
            <pc:docMk/>
            <pc:sldMk cId="4209428275" sldId="330"/>
            <ac:spMk id="5" creationId="{7C80C616-0EBC-33F6-6454-A6CF2F88E2BE}"/>
          </ac:spMkLst>
        </pc:spChg>
        <pc:spChg chg="add mod">
          <ac:chgData name="Patrick. J. Sullivan Sr" userId="d777c5762dbc76d2" providerId="LiveId" clId="{5D60CEB2-0903-45F8-90C3-F1DC6F9F85B0}" dt="2024-06-02T21:24:03.804" v="2753" actId="1076"/>
          <ac:spMkLst>
            <pc:docMk/>
            <pc:sldMk cId="4209428275" sldId="330"/>
            <ac:spMk id="6" creationId="{4D7F20A0-46A6-3904-E192-826236DDA1BE}"/>
          </ac:spMkLst>
        </pc:spChg>
        <pc:spChg chg="add mod">
          <ac:chgData name="Patrick. J. Sullivan Sr" userId="d777c5762dbc76d2" providerId="LiveId" clId="{5D60CEB2-0903-45F8-90C3-F1DC6F9F85B0}" dt="2024-06-02T22:19:31.017" v="3208" actId="1076"/>
          <ac:spMkLst>
            <pc:docMk/>
            <pc:sldMk cId="4209428275" sldId="330"/>
            <ac:spMk id="7" creationId="{5F9D6BE4-DFC2-3AA3-35B5-EEE2B9388803}"/>
          </ac:spMkLst>
        </pc:spChg>
        <pc:spChg chg="del">
          <ac:chgData name="Patrick. J. Sullivan Sr" userId="d777c5762dbc76d2" providerId="LiveId" clId="{5D60CEB2-0903-45F8-90C3-F1DC6F9F85B0}" dt="2024-06-02T21:06:01.796" v="2620" actId="478"/>
          <ac:spMkLst>
            <pc:docMk/>
            <pc:sldMk cId="4209428275" sldId="330"/>
            <ac:spMk id="8" creationId="{7DD5AFD3-802D-E00B-A7B8-209E6745416B}"/>
          </ac:spMkLst>
        </pc:spChg>
      </pc:sldChg>
      <pc:sldChg chg="addSp delSp modSp add mod modNotesTx">
        <pc:chgData name="Patrick. J. Sullivan Sr" userId="d777c5762dbc76d2" providerId="LiveId" clId="{5D60CEB2-0903-45F8-90C3-F1DC6F9F85B0}" dt="2024-06-03T19:06:36.494" v="5118" actId="20577"/>
        <pc:sldMkLst>
          <pc:docMk/>
          <pc:sldMk cId="1078413152" sldId="331"/>
        </pc:sldMkLst>
        <pc:spChg chg="del">
          <ac:chgData name="Patrick. J. Sullivan Sr" userId="d777c5762dbc76d2" providerId="LiveId" clId="{5D60CEB2-0903-45F8-90C3-F1DC6F9F85B0}" dt="2024-06-02T21:09:24.426" v="2648" actId="478"/>
          <ac:spMkLst>
            <pc:docMk/>
            <pc:sldMk cId="1078413152" sldId="331"/>
            <ac:spMk id="2" creationId="{7FC8F237-8F76-3746-05AB-D62A72A58858}"/>
          </ac:spMkLst>
        </pc:spChg>
        <pc:spChg chg="add del mod">
          <ac:chgData name="Patrick. J. Sullivan Sr" userId="d777c5762dbc76d2" providerId="LiveId" clId="{5D60CEB2-0903-45F8-90C3-F1DC6F9F85B0}" dt="2024-06-02T21:09:28.742" v="2650"/>
          <ac:spMkLst>
            <pc:docMk/>
            <pc:sldMk cId="1078413152" sldId="331"/>
            <ac:spMk id="5" creationId="{ADC0FBD9-5CDB-23CB-8506-4A49BFBA500F}"/>
          </ac:spMkLst>
        </pc:spChg>
        <pc:spChg chg="add mod">
          <ac:chgData name="Patrick. J. Sullivan Sr" userId="d777c5762dbc76d2" providerId="LiveId" clId="{5D60CEB2-0903-45F8-90C3-F1DC6F9F85B0}" dt="2024-06-02T21:25:06.942" v="2761" actId="255"/>
          <ac:spMkLst>
            <pc:docMk/>
            <pc:sldMk cId="1078413152" sldId="331"/>
            <ac:spMk id="6" creationId="{FB819C1E-828F-DE6F-DC92-A73B242A8BCD}"/>
          </ac:spMkLst>
        </pc:spChg>
        <pc:spChg chg="add mod">
          <ac:chgData name="Patrick. J. Sullivan Sr" userId="d777c5762dbc76d2" providerId="LiveId" clId="{5D60CEB2-0903-45F8-90C3-F1DC6F9F85B0}" dt="2024-06-02T21:25:12.463" v="2762" actId="1076"/>
          <ac:spMkLst>
            <pc:docMk/>
            <pc:sldMk cId="1078413152" sldId="331"/>
            <ac:spMk id="7" creationId="{0B4A4599-AF64-C537-5047-E3DA0D5D5A87}"/>
          </ac:spMkLst>
        </pc:spChg>
        <pc:spChg chg="del">
          <ac:chgData name="Patrick. J. Sullivan Sr" userId="d777c5762dbc76d2" providerId="LiveId" clId="{5D60CEB2-0903-45F8-90C3-F1DC6F9F85B0}" dt="2024-06-02T21:09:26.397" v="2649" actId="478"/>
          <ac:spMkLst>
            <pc:docMk/>
            <pc:sldMk cId="1078413152" sldId="331"/>
            <ac:spMk id="8" creationId="{7DD5AFD3-802D-E00B-A7B8-209E6745416B}"/>
          </ac:spMkLst>
        </pc:spChg>
      </pc:sldChg>
      <pc:sldChg chg="addSp delSp modSp add mod modNotesTx">
        <pc:chgData name="Patrick. J. Sullivan Sr" userId="d777c5762dbc76d2" providerId="LiveId" clId="{5D60CEB2-0903-45F8-90C3-F1DC6F9F85B0}" dt="2024-06-03T19:07:31.155" v="5125" actId="20577"/>
        <pc:sldMkLst>
          <pc:docMk/>
          <pc:sldMk cId="3476170126" sldId="332"/>
        </pc:sldMkLst>
        <pc:spChg chg="del">
          <ac:chgData name="Patrick. J. Sullivan Sr" userId="d777c5762dbc76d2" providerId="LiveId" clId="{5D60CEB2-0903-45F8-90C3-F1DC6F9F85B0}" dt="2024-06-02T21:10:11.044" v="2659" actId="478"/>
          <ac:spMkLst>
            <pc:docMk/>
            <pc:sldMk cId="3476170126" sldId="332"/>
            <ac:spMk id="2" creationId="{7FC8F237-8F76-3746-05AB-D62A72A58858}"/>
          </ac:spMkLst>
        </pc:spChg>
        <pc:spChg chg="add del mod">
          <ac:chgData name="Patrick. J. Sullivan Sr" userId="d777c5762dbc76d2" providerId="LiveId" clId="{5D60CEB2-0903-45F8-90C3-F1DC6F9F85B0}" dt="2024-06-02T21:10:30.689" v="2660"/>
          <ac:spMkLst>
            <pc:docMk/>
            <pc:sldMk cId="3476170126" sldId="332"/>
            <ac:spMk id="5" creationId="{2FDB1FB7-949A-9F37-F759-C6E4E0D0FA01}"/>
          </ac:spMkLst>
        </pc:spChg>
        <pc:spChg chg="add mod">
          <ac:chgData name="Patrick. J. Sullivan Sr" userId="d777c5762dbc76d2" providerId="LiveId" clId="{5D60CEB2-0903-45F8-90C3-F1DC6F9F85B0}" dt="2024-06-02T21:25:27.438" v="2770" actId="20577"/>
          <ac:spMkLst>
            <pc:docMk/>
            <pc:sldMk cId="3476170126" sldId="332"/>
            <ac:spMk id="6" creationId="{D5C434B4-A466-B565-44CE-65767750E625}"/>
          </ac:spMkLst>
        </pc:spChg>
        <pc:spChg chg="add mod">
          <ac:chgData name="Patrick. J. Sullivan Sr" userId="d777c5762dbc76d2" providerId="LiveId" clId="{5D60CEB2-0903-45F8-90C3-F1DC6F9F85B0}" dt="2024-06-02T21:18:39.676" v="2722" actId="207"/>
          <ac:spMkLst>
            <pc:docMk/>
            <pc:sldMk cId="3476170126" sldId="332"/>
            <ac:spMk id="7" creationId="{D8EBD1A4-A3C2-EC79-57EC-FCDC96F88133}"/>
          </ac:spMkLst>
        </pc:spChg>
        <pc:spChg chg="del">
          <ac:chgData name="Patrick. J. Sullivan Sr" userId="d777c5762dbc76d2" providerId="LiveId" clId="{5D60CEB2-0903-45F8-90C3-F1DC6F9F85B0}" dt="2024-06-02T21:10:08.978" v="2658" actId="478"/>
          <ac:spMkLst>
            <pc:docMk/>
            <pc:sldMk cId="3476170126" sldId="332"/>
            <ac:spMk id="8" creationId="{7DD5AFD3-802D-E00B-A7B8-209E6745416B}"/>
          </ac:spMkLst>
        </pc:spChg>
      </pc:sldChg>
      <pc:sldChg chg="add del">
        <pc:chgData name="Patrick. J. Sullivan Sr" userId="d777c5762dbc76d2" providerId="LiveId" clId="{5D60CEB2-0903-45F8-90C3-F1DC6F9F85B0}" dt="2024-06-02T21:23:15.380" v="2747" actId="2696"/>
        <pc:sldMkLst>
          <pc:docMk/>
          <pc:sldMk cId="2951636320" sldId="333"/>
        </pc:sldMkLst>
      </pc:sldChg>
      <pc:sldChg chg="addSp delSp modSp add mod modNotesTx">
        <pc:chgData name="Patrick. J. Sullivan Sr" userId="d777c5762dbc76d2" providerId="LiveId" clId="{5D60CEB2-0903-45F8-90C3-F1DC6F9F85B0}" dt="2024-06-03T19:01:20.350" v="4839" actId="20577"/>
        <pc:sldMkLst>
          <pc:docMk/>
          <pc:sldMk cId="2013916412" sldId="334"/>
        </pc:sldMkLst>
        <pc:spChg chg="del">
          <ac:chgData name="Patrick. J. Sullivan Sr" userId="d777c5762dbc76d2" providerId="LiveId" clId="{5D60CEB2-0903-45F8-90C3-F1DC6F9F85B0}" dt="2024-06-02T21:07:00.744" v="2630" actId="478"/>
          <ac:spMkLst>
            <pc:docMk/>
            <pc:sldMk cId="2013916412" sldId="334"/>
            <ac:spMk id="2" creationId="{7FC8F237-8F76-3746-05AB-D62A72A58858}"/>
          </ac:spMkLst>
        </pc:spChg>
        <pc:spChg chg="add del mod">
          <ac:chgData name="Patrick. J. Sullivan Sr" userId="d777c5762dbc76d2" providerId="LiveId" clId="{5D60CEB2-0903-45F8-90C3-F1DC6F9F85B0}" dt="2024-06-02T21:07:22.731" v="2631" actId="478"/>
          <ac:spMkLst>
            <pc:docMk/>
            <pc:sldMk cId="2013916412" sldId="334"/>
            <ac:spMk id="5" creationId="{C3562D8C-DB0A-8B87-AE04-CAACF88BE481}"/>
          </ac:spMkLst>
        </pc:spChg>
        <pc:spChg chg="add del">
          <ac:chgData name="Patrick. J. Sullivan Sr" userId="d777c5762dbc76d2" providerId="LiveId" clId="{5D60CEB2-0903-45F8-90C3-F1DC6F9F85B0}" dt="2024-06-02T21:07:30.810" v="2633" actId="478"/>
          <ac:spMkLst>
            <pc:docMk/>
            <pc:sldMk cId="2013916412" sldId="334"/>
            <ac:spMk id="7" creationId="{9C504A10-D67A-5222-D72E-DD89B060151A}"/>
          </ac:spMkLst>
        </pc:spChg>
        <pc:spChg chg="del">
          <ac:chgData name="Patrick. J. Sullivan Sr" userId="d777c5762dbc76d2" providerId="LiveId" clId="{5D60CEB2-0903-45F8-90C3-F1DC6F9F85B0}" dt="2024-06-02T21:06:58.854" v="2629" actId="478"/>
          <ac:spMkLst>
            <pc:docMk/>
            <pc:sldMk cId="2013916412" sldId="334"/>
            <ac:spMk id="8" creationId="{7DD5AFD3-802D-E00B-A7B8-209E6745416B}"/>
          </ac:spMkLst>
        </pc:spChg>
        <pc:spChg chg="add mod">
          <ac:chgData name="Patrick. J. Sullivan Sr" userId="d777c5762dbc76d2" providerId="LiveId" clId="{5D60CEB2-0903-45F8-90C3-F1DC6F9F85B0}" dt="2024-06-02T21:24:18.582" v="2756" actId="1076"/>
          <ac:spMkLst>
            <pc:docMk/>
            <pc:sldMk cId="2013916412" sldId="334"/>
            <ac:spMk id="10" creationId="{C2201DBB-8644-B6E6-9C7D-C22E68E0A19E}"/>
          </ac:spMkLst>
        </pc:spChg>
        <pc:spChg chg="add mod">
          <ac:chgData name="Patrick. J. Sullivan Sr" userId="d777c5762dbc76d2" providerId="LiveId" clId="{5D60CEB2-0903-45F8-90C3-F1DC6F9F85B0}" dt="2024-06-02T22:19:35.658" v="3209" actId="1076"/>
          <ac:spMkLst>
            <pc:docMk/>
            <pc:sldMk cId="2013916412" sldId="334"/>
            <ac:spMk id="11" creationId="{9A82A875-BC23-9BEF-D6E0-DF531D4512AA}"/>
          </ac:spMkLst>
        </pc:spChg>
      </pc:sldChg>
      <pc:sldChg chg="addSp delSp modSp add mod modNotesTx">
        <pc:chgData name="Patrick. J. Sullivan Sr" userId="d777c5762dbc76d2" providerId="LiveId" clId="{5D60CEB2-0903-45F8-90C3-F1DC6F9F85B0}" dt="2024-06-03T19:05:45.082" v="5027" actId="20577"/>
        <pc:sldMkLst>
          <pc:docMk/>
          <pc:sldMk cId="3327322338" sldId="335"/>
        </pc:sldMkLst>
        <pc:spChg chg="del">
          <ac:chgData name="Patrick. J. Sullivan Sr" userId="d777c5762dbc76d2" providerId="LiveId" clId="{5D60CEB2-0903-45F8-90C3-F1DC6F9F85B0}" dt="2024-06-02T21:08:10.301" v="2640" actId="478"/>
          <ac:spMkLst>
            <pc:docMk/>
            <pc:sldMk cId="3327322338" sldId="335"/>
            <ac:spMk id="2" creationId="{7FC8F237-8F76-3746-05AB-D62A72A58858}"/>
          </ac:spMkLst>
        </pc:spChg>
        <pc:spChg chg="add del mod">
          <ac:chgData name="Patrick. J. Sullivan Sr" userId="d777c5762dbc76d2" providerId="LiveId" clId="{5D60CEB2-0903-45F8-90C3-F1DC6F9F85B0}" dt="2024-06-02T21:08:39.927" v="2642"/>
          <ac:spMkLst>
            <pc:docMk/>
            <pc:sldMk cId="3327322338" sldId="335"/>
            <ac:spMk id="5" creationId="{1AB7E6ED-98AA-F462-1C3F-16E28CACE36A}"/>
          </ac:spMkLst>
        </pc:spChg>
        <pc:spChg chg="add mod">
          <ac:chgData name="Patrick. J. Sullivan Sr" userId="d777c5762dbc76d2" providerId="LiveId" clId="{5D60CEB2-0903-45F8-90C3-F1DC6F9F85B0}" dt="2024-06-02T21:24:55.540" v="2760" actId="1076"/>
          <ac:spMkLst>
            <pc:docMk/>
            <pc:sldMk cId="3327322338" sldId="335"/>
            <ac:spMk id="6" creationId="{F8F325EA-4C58-1617-2ED6-7A9EFD365948}"/>
          </ac:spMkLst>
        </pc:spChg>
        <pc:spChg chg="add mod">
          <ac:chgData name="Patrick. J. Sullivan Sr" userId="d777c5762dbc76d2" providerId="LiveId" clId="{5D60CEB2-0903-45F8-90C3-F1DC6F9F85B0}" dt="2024-06-02T21:22:00.990" v="2741" actId="20577"/>
          <ac:spMkLst>
            <pc:docMk/>
            <pc:sldMk cId="3327322338" sldId="335"/>
            <ac:spMk id="7" creationId="{2971B4F5-7E4E-9A00-E3E0-4E4DA0AC46A9}"/>
          </ac:spMkLst>
        </pc:spChg>
        <pc:spChg chg="del">
          <ac:chgData name="Patrick. J. Sullivan Sr" userId="d777c5762dbc76d2" providerId="LiveId" clId="{5D60CEB2-0903-45F8-90C3-F1DC6F9F85B0}" dt="2024-06-02T21:08:13.367" v="2641" actId="478"/>
          <ac:spMkLst>
            <pc:docMk/>
            <pc:sldMk cId="3327322338" sldId="335"/>
            <ac:spMk id="8" creationId="{7DD5AFD3-802D-E00B-A7B8-209E6745416B}"/>
          </ac:spMkLst>
        </pc:spChg>
      </pc:sldChg>
      <pc:sldChg chg="addSp delSp modSp add mod ord modNotesTx">
        <pc:chgData name="Patrick. J. Sullivan Sr" userId="d777c5762dbc76d2" providerId="LiveId" clId="{5D60CEB2-0903-45F8-90C3-F1DC6F9F85B0}" dt="2024-06-03T19:07:56.534" v="5126"/>
        <pc:sldMkLst>
          <pc:docMk/>
          <pc:sldMk cId="3409810561" sldId="336"/>
        </pc:sldMkLst>
        <pc:spChg chg="add mod">
          <ac:chgData name="Patrick. J. Sullivan Sr" userId="d777c5762dbc76d2" providerId="LiveId" clId="{5D60CEB2-0903-45F8-90C3-F1DC6F9F85B0}" dt="2024-06-02T21:15:02.155" v="2688" actId="207"/>
          <ac:spMkLst>
            <pc:docMk/>
            <pc:sldMk cId="3409810561" sldId="336"/>
            <ac:spMk id="2" creationId="{DE822DCD-B975-20F7-4867-911403B7514A}"/>
          </ac:spMkLst>
        </pc:spChg>
        <pc:spChg chg="mod">
          <ac:chgData name="Patrick. J. Sullivan Sr" userId="d777c5762dbc76d2" providerId="LiveId" clId="{5D60CEB2-0903-45F8-90C3-F1DC6F9F85B0}" dt="2024-06-02T21:29:18.241" v="2825" actId="20577"/>
          <ac:spMkLst>
            <pc:docMk/>
            <pc:sldMk cId="3409810561" sldId="336"/>
            <ac:spMk id="5" creationId="{EDFB2404-220F-48EC-AB11-75E52A0FCF0E}"/>
          </ac:spMkLst>
        </pc:spChg>
        <pc:spChg chg="del">
          <ac:chgData name="Patrick. J. Sullivan Sr" userId="d777c5762dbc76d2" providerId="LiveId" clId="{5D60CEB2-0903-45F8-90C3-F1DC6F9F85B0}" dt="2024-06-02T21:13:29.666" v="2680" actId="478"/>
          <ac:spMkLst>
            <pc:docMk/>
            <pc:sldMk cId="3409810561" sldId="336"/>
            <ac:spMk id="6" creationId="{C31E622F-1D87-A8D3-CEBA-5EB9B8BCE42C}"/>
          </ac:spMkLst>
        </pc:spChg>
      </pc:sldChg>
      <pc:sldChg chg="addSp delSp modSp add mod ord modNotesTx">
        <pc:chgData name="Patrick. J. Sullivan Sr" userId="d777c5762dbc76d2" providerId="LiveId" clId="{5D60CEB2-0903-45F8-90C3-F1DC6F9F85B0}" dt="2024-06-03T19:08:10.349" v="5127"/>
        <pc:sldMkLst>
          <pc:docMk/>
          <pc:sldMk cId="2362125377" sldId="337"/>
        </pc:sldMkLst>
        <pc:spChg chg="mod">
          <ac:chgData name="Patrick. J. Sullivan Sr" userId="d777c5762dbc76d2" providerId="LiveId" clId="{5D60CEB2-0903-45F8-90C3-F1DC6F9F85B0}" dt="2024-06-02T21:16:11.256" v="2706" actId="255"/>
          <ac:spMkLst>
            <pc:docMk/>
            <pc:sldMk cId="2362125377" sldId="337"/>
            <ac:spMk id="2" creationId="{DE822DCD-B975-20F7-4867-911403B7514A}"/>
          </ac:spMkLst>
        </pc:spChg>
        <pc:spChg chg="add mod">
          <ac:chgData name="Patrick. J. Sullivan Sr" userId="d777c5762dbc76d2" providerId="LiveId" clId="{5D60CEB2-0903-45F8-90C3-F1DC6F9F85B0}" dt="2024-06-02T21:29:32.767" v="2834" actId="20577"/>
          <ac:spMkLst>
            <pc:docMk/>
            <pc:sldMk cId="2362125377" sldId="337"/>
            <ac:spMk id="3" creationId="{DA104A60-5DB0-AB2A-E571-136C812FAA3B}"/>
          </ac:spMkLst>
        </pc:spChg>
        <pc:spChg chg="del">
          <ac:chgData name="Patrick. J. Sullivan Sr" userId="d777c5762dbc76d2" providerId="LiveId" clId="{5D60CEB2-0903-45F8-90C3-F1DC6F9F85B0}" dt="2024-06-02T21:29:26.387" v="2826" actId="478"/>
          <ac:spMkLst>
            <pc:docMk/>
            <pc:sldMk cId="2362125377" sldId="337"/>
            <ac:spMk id="5" creationId="{EDFB2404-220F-48EC-AB11-75E52A0FCF0E}"/>
          </ac:spMkLst>
        </pc:spChg>
      </pc:sldChg>
      <pc:sldChg chg="addSp delSp modSp add mod ord modNotesTx">
        <pc:chgData name="Patrick. J. Sullivan Sr" userId="d777c5762dbc76d2" providerId="LiveId" clId="{5D60CEB2-0903-45F8-90C3-F1DC6F9F85B0}" dt="2024-06-03T19:08:21.722" v="5128"/>
        <pc:sldMkLst>
          <pc:docMk/>
          <pc:sldMk cId="3587497895" sldId="338"/>
        </pc:sldMkLst>
        <pc:spChg chg="del">
          <ac:chgData name="Patrick. J. Sullivan Sr" userId="d777c5762dbc76d2" providerId="LiveId" clId="{5D60CEB2-0903-45F8-90C3-F1DC6F9F85B0}" dt="2024-06-02T21:17:01.453" v="2708" actId="478"/>
          <ac:spMkLst>
            <pc:docMk/>
            <pc:sldMk cId="3587497895" sldId="338"/>
            <ac:spMk id="2" creationId="{DE822DCD-B975-20F7-4867-911403B7514A}"/>
          </ac:spMkLst>
        </pc:spChg>
        <pc:spChg chg="del">
          <ac:chgData name="Patrick. J. Sullivan Sr" userId="d777c5762dbc76d2" providerId="LiveId" clId="{5D60CEB2-0903-45F8-90C3-F1DC6F9F85B0}" dt="2024-06-02T21:29:49.042" v="2835" actId="478"/>
          <ac:spMkLst>
            <pc:docMk/>
            <pc:sldMk cId="3587497895" sldId="338"/>
            <ac:spMk id="5" creationId="{EDFB2404-220F-48EC-AB11-75E52A0FCF0E}"/>
          </ac:spMkLst>
        </pc:spChg>
        <pc:spChg chg="add del mod">
          <ac:chgData name="Patrick. J. Sullivan Sr" userId="d777c5762dbc76d2" providerId="LiveId" clId="{5D60CEB2-0903-45F8-90C3-F1DC6F9F85B0}" dt="2024-06-02T21:17:24.197" v="2712" actId="478"/>
          <ac:spMkLst>
            <pc:docMk/>
            <pc:sldMk cId="3587497895" sldId="338"/>
            <ac:spMk id="6" creationId="{98CA26D8-971E-80A6-2EBD-A8E169E34204}"/>
          </ac:spMkLst>
        </pc:spChg>
        <pc:spChg chg="add mod">
          <ac:chgData name="Patrick. J. Sullivan Sr" userId="d777c5762dbc76d2" providerId="LiveId" clId="{5D60CEB2-0903-45F8-90C3-F1DC6F9F85B0}" dt="2024-06-02T21:17:38.746" v="2718" actId="1076"/>
          <ac:spMkLst>
            <pc:docMk/>
            <pc:sldMk cId="3587497895" sldId="338"/>
            <ac:spMk id="7" creationId="{0D567F0D-4AD6-CFF1-BCCF-DA0C7ED27C76}"/>
          </ac:spMkLst>
        </pc:spChg>
        <pc:spChg chg="add mod">
          <ac:chgData name="Patrick. J. Sullivan Sr" userId="d777c5762dbc76d2" providerId="LiveId" clId="{5D60CEB2-0903-45F8-90C3-F1DC6F9F85B0}" dt="2024-06-02T21:29:52.589" v="2837" actId="1076"/>
          <ac:spMkLst>
            <pc:docMk/>
            <pc:sldMk cId="3587497895" sldId="338"/>
            <ac:spMk id="8" creationId="{2D81689D-739B-FBB4-B591-1A6B4079418A}"/>
          </ac:spMkLst>
        </pc:spChg>
      </pc:sldChg>
      <pc:sldChg chg="addSp delSp modSp add mod modNotesTx">
        <pc:chgData name="Patrick. J. Sullivan Sr" userId="d777c5762dbc76d2" providerId="LiveId" clId="{5D60CEB2-0903-45F8-90C3-F1DC6F9F85B0}" dt="2024-06-03T18:55:29.924" v="4450" actId="313"/>
        <pc:sldMkLst>
          <pc:docMk/>
          <pc:sldMk cId="3869142109" sldId="339"/>
        </pc:sldMkLst>
        <pc:spChg chg="mod">
          <ac:chgData name="Patrick. J. Sullivan Sr" userId="d777c5762dbc76d2" providerId="LiveId" clId="{5D60CEB2-0903-45F8-90C3-F1DC6F9F85B0}" dt="2024-06-02T22:20:23.971" v="3215" actId="6549"/>
          <ac:spMkLst>
            <pc:docMk/>
            <pc:sldMk cId="3869142109" sldId="339"/>
            <ac:spMk id="5" creationId="{BEB50AB9-CB01-DF7A-CD82-E4AAC4B97371}"/>
          </ac:spMkLst>
        </pc:spChg>
        <pc:spChg chg="del">
          <ac:chgData name="Patrick. J. Sullivan Sr" userId="d777c5762dbc76d2" providerId="LiveId" clId="{5D60CEB2-0903-45F8-90C3-F1DC6F9F85B0}" dt="2024-06-02T21:49:45.527" v="2921" actId="478"/>
          <ac:spMkLst>
            <pc:docMk/>
            <pc:sldMk cId="3869142109" sldId="339"/>
            <ac:spMk id="6" creationId="{EB3F09B9-944D-4CCC-EB7E-CBCC0195B4E7}"/>
          </ac:spMkLst>
        </pc:spChg>
        <pc:spChg chg="add del mod">
          <ac:chgData name="Patrick. J. Sullivan Sr" userId="d777c5762dbc76d2" providerId="LiveId" clId="{5D60CEB2-0903-45F8-90C3-F1DC6F9F85B0}" dt="2024-06-02T22:17:15.285" v="3131" actId="21"/>
          <ac:spMkLst>
            <pc:docMk/>
            <pc:sldMk cId="3869142109" sldId="339"/>
            <ac:spMk id="10" creationId="{CC159B10-DBDA-2339-1DC5-DF8697A4AE43}"/>
          </ac:spMkLst>
        </pc:spChg>
        <pc:picChg chg="add mod">
          <ac:chgData name="Patrick. J. Sullivan Sr" userId="d777c5762dbc76d2" providerId="LiveId" clId="{5D60CEB2-0903-45F8-90C3-F1DC6F9F85B0}" dt="2024-06-02T22:20:45.111" v="3221" actId="1076"/>
          <ac:picMkLst>
            <pc:docMk/>
            <pc:sldMk cId="3869142109" sldId="339"/>
            <ac:picMk id="3" creationId="{61CD6CE7-2B80-C8D5-7C8F-6286A377676A}"/>
          </ac:picMkLst>
        </pc:picChg>
        <pc:picChg chg="del">
          <ac:chgData name="Patrick. J. Sullivan Sr" userId="d777c5762dbc76d2" providerId="LiveId" clId="{5D60CEB2-0903-45F8-90C3-F1DC6F9F85B0}" dt="2024-06-02T22:14:42.060" v="3102" actId="478"/>
          <ac:picMkLst>
            <pc:docMk/>
            <pc:sldMk cId="3869142109" sldId="339"/>
            <ac:picMk id="7" creationId="{DDCAEBC1-5732-CD2E-B702-C2E52D84DD69}"/>
          </ac:picMkLst>
        </pc:picChg>
        <pc:picChg chg="add mod">
          <ac:chgData name="Patrick. J. Sullivan Sr" userId="d777c5762dbc76d2" providerId="LiveId" clId="{5D60CEB2-0903-45F8-90C3-F1DC6F9F85B0}" dt="2024-06-02T22:20:34.736" v="3217" actId="1076"/>
          <ac:picMkLst>
            <pc:docMk/>
            <pc:sldMk cId="3869142109" sldId="339"/>
            <ac:picMk id="8" creationId="{8CAC43CF-6168-F20D-5BBC-173AC51679E9}"/>
          </ac:picMkLst>
        </pc:picChg>
      </pc:sldChg>
      <pc:sldChg chg="addSp delSp modSp add del mod setBg">
        <pc:chgData name="Patrick. J. Sullivan Sr" userId="d777c5762dbc76d2" providerId="LiveId" clId="{5D60CEB2-0903-45F8-90C3-F1DC6F9F85B0}" dt="2024-06-02T22:15:24.850" v="3119" actId="2696"/>
        <pc:sldMkLst>
          <pc:docMk/>
          <pc:sldMk cId="574245721" sldId="340"/>
        </pc:sldMkLst>
        <pc:spChg chg="mod ord">
          <ac:chgData name="Patrick. J. Sullivan Sr" userId="d777c5762dbc76d2" providerId="LiveId" clId="{5D60CEB2-0903-45F8-90C3-F1DC6F9F85B0}" dt="2024-06-02T21:56:28.791" v="3051" actId="26606"/>
          <ac:spMkLst>
            <pc:docMk/>
            <pc:sldMk cId="574245721" sldId="340"/>
            <ac:spMk id="4" creationId="{A53CCCC7-8C6D-22ED-E4D8-801C5DDC40FF}"/>
          </ac:spMkLst>
        </pc:spChg>
        <pc:spChg chg="mod ord">
          <ac:chgData name="Patrick. J. Sullivan Sr" userId="d777c5762dbc76d2" providerId="LiveId" clId="{5D60CEB2-0903-45F8-90C3-F1DC6F9F85B0}" dt="2024-06-02T21:56:28.791" v="3051" actId="26606"/>
          <ac:spMkLst>
            <pc:docMk/>
            <pc:sldMk cId="574245721" sldId="340"/>
            <ac:spMk id="5" creationId="{BEB50AB9-CB01-DF7A-CD82-E4AAC4B97371}"/>
          </ac:spMkLst>
        </pc:spChg>
        <pc:spChg chg="add del">
          <ac:chgData name="Patrick. J. Sullivan Sr" userId="d777c5762dbc76d2" providerId="LiveId" clId="{5D60CEB2-0903-45F8-90C3-F1DC6F9F85B0}" dt="2024-06-02T21:56:28.791" v="3051" actId="26606"/>
          <ac:spMkLst>
            <pc:docMk/>
            <pc:sldMk cId="574245721" sldId="340"/>
            <ac:spMk id="25" creationId="{53FCF47F-C2D5-40D2-BB9E-EB0634228135}"/>
          </ac:spMkLst>
        </pc:spChg>
        <pc:spChg chg="add del">
          <ac:chgData name="Patrick. J. Sullivan Sr" userId="d777c5762dbc76d2" providerId="LiveId" clId="{5D60CEB2-0903-45F8-90C3-F1DC6F9F85B0}" dt="2024-06-02T21:56:28.791" v="3051" actId="26606"/>
          <ac:spMkLst>
            <pc:docMk/>
            <pc:sldMk cId="574245721" sldId="340"/>
            <ac:spMk id="31" creationId="{677AD1FD-34AE-437D-8CDC-28626ED9A8B0}"/>
          </ac:spMkLst>
        </pc:spChg>
        <pc:spChg chg="add del">
          <ac:chgData name="Patrick. J. Sullivan Sr" userId="d777c5762dbc76d2" providerId="LiveId" clId="{5D60CEB2-0903-45F8-90C3-F1DC6F9F85B0}" dt="2024-06-02T21:56:28.791" v="3051" actId="26606"/>
          <ac:spMkLst>
            <pc:docMk/>
            <pc:sldMk cId="574245721" sldId="340"/>
            <ac:spMk id="33" creationId="{B07774B8-04E2-436D-B983-B885D6F0F659}"/>
          </ac:spMkLst>
        </pc:spChg>
        <pc:spChg chg="add del">
          <ac:chgData name="Patrick. J. Sullivan Sr" userId="d777c5762dbc76d2" providerId="LiveId" clId="{5D60CEB2-0903-45F8-90C3-F1DC6F9F85B0}" dt="2024-06-02T21:56:28.791" v="3051" actId="26606"/>
          <ac:spMkLst>
            <pc:docMk/>
            <pc:sldMk cId="574245721" sldId="340"/>
            <ac:spMk id="35" creationId="{CE493F13-8130-4A50-9898-8AFD98F5E1FB}"/>
          </ac:spMkLst>
        </pc:spChg>
        <pc:spChg chg="add del">
          <ac:chgData name="Patrick. J. Sullivan Sr" userId="d777c5762dbc76d2" providerId="LiveId" clId="{5D60CEB2-0903-45F8-90C3-F1DC6F9F85B0}" dt="2024-06-02T21:56:28.791" v="3051" actId="26606"/>
          <ac:spMkLst>
            <pc:docMk/>
            <pc:sldMk cId="574245721" sldId="340"/>
            <ac:spMk id="37" creationId="{5C83F2E6-2324-4A53-85E7-4D74B6586E0C}"/>
          </ac:spMkLst>
        </pc:spChg>
        <pc:spChg chg="add del">
          <ac:chgData name="Patrick. J. Sullivan Sr" userId="d777c5762dbc76d2" providerId="LiveId" clId="{5D60CEB2-0903-45F8-90C3-F1DC6F9F85B0}" dt="2024-06-02T21:56:28.791" v="3051" actId="26606"/>
          <ac:spMkLst>
            <pc:docMk/>
            <pc:sldMk cId="574245721" sldId="340"/>
            <ac:spMk id="39" creationId="{62C79599-4635-4903-B028-E3331034BF2F}"/>
          </ac:spMkLst>
        </pc:spChg>
        <pc:spChg chg="add del">
          <ac:chgData name="Patrick. J. Sullivan Sr" userId="d777c5762dbc76d2" providerId="LiveId" clId="{5D60CEB2-0903-45F8-90C3-F1DC6F9F85B0}" dt="2024-06-02T21:56:28.791" v="3051" actId="26606"/>
          <ac:spMkLst>
            <pc:docMk/>
            <pc:sldMk cId="574245721" sldId="340"/>
            <ac:spMk id="41" creationId="{64581993-8E43-4AF4-9AF1-A39EF777280B}"/>
          </ac:spMkLst>
        </pc:spChg>
        <pc:grpChg chg="add del">
          <ac:chgData name="Patrick. J. Sullivan Sr" userId="d777c5762dbc76d2" providerId="LiveId" clId="{5D60CEB2-0903-45F8-90C3-F1DC6F9F85B0}" dt="2024-06-02T21:56:28.791" v="3051" actId="26606"/>
          <ac:grpSpMkLst>
            <pc:docMk/>
            <pc:sldMk cId="574245721" sldId="340"/>
            <ac:grpSpMk id="13" creationId="{3DFBBA17-68C1-41F9-89F3-78F3F2DB97BC}"/>
          </ac:grpSpMkLst>
        </pc:grpChg>
        <pc:picChg chg="mod">
          <ac:chgData name="Patrick. J. Sullivan Sr" userId="d777c5762dbc76d2" providerId="LiveId" clId="{5D60CEB2-0903-45F8-90C3-F1DC6F9F85B0}" dt="2024-06-02T21:56:28.791" v="3051" actId="26606"/>
          <ac:picMkLst>
            <pc:docMk/>
            <pc:sldMk cId="574245721" sldId="340"/>
            <ac:picMk id="3" creationId="{61CD6CE7-2B80-C8D5-7C8F-6286A377676A}"/>
          </ac:picMkLst>
        </pc:picChg>
        <pc:picChg chg="del">
          <ac:chgData name="Patrick. J. Sullivan Sr" userId="d777c5762dbc76d2" providerId="LiveId" clId="{5D60CEB2-0903-45F8-90C3-F1DC6F9F85B0}" dt="2024-06-02T21:51:09.494" v="3017" actId="478"/>
          <ac:picMkLst>
            <pc:docMk/>
            <pc:sldMk cId="574245721" sldId="340"/>
            <ac:picMk id="7" creationId="{DDCAEBC1-5732-CD2E-B702-C2E52D84DD69}"/>
          </ac:picMkLst>
        </pc:picChg>
        <pc:picChg chg="mod">
          <ac:chgData name="Patrick. J. Sullivan Sr" userId="d777c5762dbc76d2" providerId="LiveId" clId="{5D60CEB2-0903-45F8-90C3-F1DC6F9F85B0}" dt="2024-06-02T21:56:28.791" v="3051" actId="26606"/>
          <ac:picMkLst>
            <pc:docMk/>
            <pc:sldMk cId="574245721" sldId="340"/>
            <ac:picMk id="8" creationId="{8CAC43CF-6168-F20D-5BBC-173AC51679E9}"/>
          </ac:picMkLst>
        </pc:picChg>
        <pc:cxnChg chg="add del">
          <ac:chgData name="Patrick. J. Sullivan Sr" userId="d777c5762dbc76d2" providerId="LiveId" clId="{5D60CEB2-0903-45F8-90C3-F1DC6F9F85B0}" dt="2024-06-02T21:56:28.791" v="3051" actId="26606"/>
          <ac:cxnSpMkLst>
            <pc:docMk/>
            <pc:sldMk cId="574245721" sldId="340"/>
            <ac:cxnSpMk id="27" creationId="{FBB82796-3A6E-4FCF-8027-03F8520497BE}"/>
          </ac:cxnSpMkLst>
        </pc:cxnChg>
        <pc:cxnChg chg="add del">
          <ac:chgData name="Patrick. J. Sullivan Sr" userId="d777c5762dbc76d2" providerId="LiveId" clId="{5D60CEB2-0903-45F8-90C3-F1DC6F9F85B0}" dt="2024-06-02T21:56:28.791" v="3051" actId="26606"/>
          <ac:cxnSpMkLst>
            <pc:docMk/>
            <pc:sldMk cId="574245721" sldId="340"/>
            <ac:cxnSpMk id="29" creationId="{B103BA84-D5B0-4695-89D5-80EA89FAE1AB}"/>
          </ac:cxnSpMkLst>
        </pc:cxnChg>
      </pc:sldChg>
      <pc:sldChg chg="addSp delSp modSp add mod">
        <pc:chgData name="Patrick. J. Sullivan Sr" userId="d777c5762dbc76d2" providerId="LiveId" clId="{5D60CEB2-0903-45F8-90C3-F1DC6F9F85B0}" dt="2024-06-02T22:21:09.237" v="3224" actId="255"/>
        <pc:sldMkLst>
          <pc:docMk/>
          <pc:sldMk cId="558311808" sldId="341"/>
        </pc:sldMkLst>
        <pc:spChg chg="mod">
          <ac:chgData name="Patrick. J. Sullivan Sr" userId="d777c5762dbc76d2" providerId="LiveId" clId="{5D60CEB2-0903-45F8-90C3-F1DC6F9F85B0}" dt="2024-06-02T22:17:40.714" v="3137" actId="1076"/>
          <ac:spMkLst>
            <pc:docMk/>
            <pc:sldMk cId="558311808" sldId="341"/>
            <ac:spMk id="5" creationId="{BEB50AB9-CB01-DF7A-CD82-E4AAC4B97371}"/>
          </ac:spMkLst>
        </pc:spChg>
        <pc:spChg chg="add mod">
          <ac:chgData name="Patrick. J. Sullivan Sr" userId="d777c5762dbc76d2" providerId="LiveId" clId="{5D60CEB2-0903-45F8-90C3-F1DC6F9F85B0}" dt="2024-06-02T22:21:09.237" v="3224" actId="255"/>
          <ac:spMkLst>
            <pc:docMk/>
            <pc:sldMk cId="558311808" sldId="341"/>
            <ac:spMk id="6" creationId="{D22B47E6-BC27-CC72-4341-8A22A4DA83AF}"/>
          </ac:spMkLst>
        </pc:spChg>
        <pc:picChg chg="add mod">
          <ac:chgData name="Patrick. J. Sullivan Sr" userId="d777c5762dbc76d2" providerId="LiveId" clId="{5D60CEB2-0903-45F8-90C3-F1DC6F9F85B0}" dt="2024-06-02T22:18:52.158" v="3203" actId="1076"/>
          <ac:picMkLst>
            <pc:docMk/>
            <pc:sldMk cId="558311808" sldId="341"/>
            <ac:picMk id="2" creationId="{777D90DA-AD51-20A2-8E94-84A1660185AB}"/>
          </ac:picMkLst>
        </pc:picChg>
        <pc:picChg chg="del">
          <ac:chgData name="Patrick. J. Sullivan Sr" userId="d777c5762dbc76d2" providerId="LiveId" clId="{5D60CEB2-0903-45F8-90C3-F1DC6F9F85B0}" dt="2024-06-02T21:52:12.432" v="3024" actId="478"/>
          <ac:picMkLst>
            <pc:docMk/>
            <pc:sldMk cId="558311808" sldId="341"/>
            <ac:picMk id="3" creationId="{61CD6CE7-2B80-C8D5-7C8F-6286A377676A}"/>
          </ac:picMkLst>
        </pc:picChg>
        <pc:picChg chg="del">
          <ac:chgData name="Patrick. J. Sullivan Sr" userId="d777c5762dbc76d2" providerId="LiveId" clId="{5D60CEB2-0903-45F8-90C3-F1DC6F9F85B0}" dt="2024-06-02T21:52:13.245" v="3025" actId="478"/>
          <ac:picMkLst>
            <pc:docMk/>
            <pc:sldMk cId="558311808" sldId="341"/>
            <ac:picMk id="8" creationId="{8CAC43CF-6168-F20D-5BBC-173AC51679E9}"/>
          </ac:picMkLst>
        </pc:picChg>
      </pc:sldChg>
      <pc:sldChg chg="addSp delSp modSp add del mod">
        <pc:chgData name="Patrick. J. Sullivan Sr" userId="d777c5762dbc76d2" providerId="LiveId" clId="{5D60CEB2-0903-45F8-90C3-F1DC6F9F85B0}" dt="2024-06-02T22:19:14.798" v="3205" actId="2696"/>
        <pc:sldMkLst>
          <pc:docMk/>
          <pc:sldMk cId="2176409166" sldId="342"/>
        </pc:sldMkLst>
        <pc:spChg chg="mod">
          <ac:chgData name="Patrick. J. Sullivan Sr" userId="d777c5762dbc76d2" providerId="LiveId" clId="{5D60CEB2-0903-45F8-90C3-F1DC6F9F85B0}" dt="2024-06-02T22:14:03.711" v="3097" actId="1076"/>
          <ac:spMkLst>
            <pc:docMk/>
            <pc:sldMk cId="2176409166" sldId="342"/>
            <ac:spMk id="5" creationId="{BEB50AB9-CB01-DF7A-CD82-E4AAC4B97371}"/>
          </ac:spMkLst>
        </pc:spChg>
        <pc:spChg chg="add mod">
          <ac:chgData name="Patrick. J. Sullivan Sr" userId="d777c5762dbc76d2" providerId="LiveId" clId="{5D60CEB2-0903-45F8-90C3-F1DC6F9F85B0}" dt="2024-06-02T22:16:41.353" v="3123" actId="21"/>
          <ac:spMkLst>
            <pc:docMk/>
            <pc:sldMk cId="2176409166" sldId="342"/>
            <ac:spMk id="6" creationId="{41D39114-A706-2E8D-598F-6BC563D093BD}"/>
          </ac:spMkLst>
        </pc:spChg>
        <pc:picChg chg="del">
          <ac:chgData name="Patrick. J. Sullivan Sr" userId="d777c5762dbc76d2" providerId="LiveId" clId="{5D60CEB2-0903-45F8-90C3-F1DC6F9F85B0}" dt="2024-06-02T21:57:02.287" v="3060" actId="478"/>
          <ac:picMkLst>
            <pc:docMk/>
            <pc:sldMk cId="2176409166" sldId="342"/>
            <ac:picMk id="2" creationId="{777D90DA-AD51-20A2-8E94-84A1660185A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0FD6E-0D5F-4D43-9579-5CDF38005F7F}" type="datetimeFigureOut">
              <a:rPr lang="en-US" smtClean="0"/>
              <a:t>6/3/2024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E545B7-6F5A-4814-9820-2C919E00AC3C}" type="slidenum">
              <a:rPr lang="en-US" smtClean="0"/>
              <a:t>‹#›</a:t>
            </a:fld>
            <a:endParaRPr lang="en-US"/>
          </a:p>
        </p:txBody>
      </p:sp>
    </p:spTree>
    <p:extLst>
      <p:ext uri="{BB962C8B-B14F-4D97-AF65-F5344CB8AC3E}">
        <p14:creationId xmlns:p14="http://schemas.microsoft.com/office/powerpoint/2010/main" val="2622510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E545B7-6F5A-4814-9820-2C919E00AC3C}" type="slidenum">
              <a:rPr lang="en-US" smtClean="0"/>
              <a:t>1</a:t>
            </a:fld>
            <a:endParaRPr lang="en-US"/>
          </a:p>
        </p:txBody>
      </p:sp>
    </p:spTree>
    <p:extLst>
      <p:ext uri="{BB962C8B-B14F-4D97-AF65-F5344CB8AC3E}">
        <p14:creationId xmlns:p14="http://schemas.microsoft.com/office/powerpoint/2010/main" val="3848392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 passed with unanimous support in the Senate and incredible bipartidism support in the House. Jim and Paul could you speak to the significance of the Housing and Community Development Act of 1974 from a HUD perspective</a:t>
            </a:r>
          </a:p>
          <a:p>
            <a:endParaRPr lang="en-US" dirty="0"/>
          </a:p>
        </p:txBody>
      </p:sp>
      <p:sp>
        <p:nvSpPr>
          <p:cNvPr id="4" name="Slide Number Placeholder 3"/>
          <p:cNvSpPr>
            <a:spLocks noGrp="1"/>
          </p:cNvSpPr>
          <p:nvPr>
            <p:ph type="sldNum" sz="quarter" idx="5"/>
          </p:nvPr>
        </p:nvSpPr>
        <p:spPr/>
        <p:txBody>
          <a:bodyPr/>
          <a:lstStyle/>
          <a:p>
            <a:fld id="{48E545B7-6F5A-4814-9820-2C919E00AC3C}" type="slidenum">
              <a:rPr lang="en-US" smtClean="0"/>
              <a:t>10</a:t>
            </a:fld>
            <a:endParaRPr lang="en-US"/>
          </a:p>
        </p:txBody>
      </p:sp>
    </p:spTree>
    <p:extLst>
      <p:ext uri="{BB962C8B-B14F-4D97-AF65-F5344CB8AC3E}">
        <p14:creationId xmlns:p14="http://schemas.microsoft.com/office/powerpoint/2010/main" val="2690446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E545B7-6F5A-4814-9820-2C919E00AC3C}" type="slidenum">
              <a:rPr lang="en-US" smtClean="0"/>
              <a:t>11</a:t>
            </a:fld>
            <a:endParaRPr lang="en-US"/>
          </a:p>
        </p:txBody>
      </p:sp>
    </p:spTree>
    <p:extLst>
      <p:ext uri="{BB962C8B-B14F-4D97-AF65-F5344CB8AC3E}">
        <p14:creationId xmlns:p14="http://schemas.microsoft.com/office/powerpoint/2010/main" val="421227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Jim could you speak to some of the issues that were evident in the early years of the development of CDBG</a:t>
            </a:r>
          </a:p>
        </p:txBody>
      </p:sp>
      <p:sp>
        <p:nvSpPr>
          <p:cNvPr id="4" name="Slide Number Placeholder 3"/>
          <p:cNvSpPr>
            <a:spLocks noGrp="1"/>
          </p:cNvSpPr>
          <p:nvPr>
            <p:ph type="sldNum" sz="quarter" idx="5"/>
          </p:nvPr>
        </p:nvSpPr>
        <p:spPr/>
        <p:txBody>
          <a:bodyPr/>
          <a:lstStyle/>
          <a:p>
            <a:fld id="{48E545B7-6F5A-4814-9820-2C919E00AC3C}" type="slidenum">
              <a:rPr lang="en-US" smtClean="0"/>
              <a:t>12</a:t>
            </a:fld>
            <a:endParaRPr lang="en-US"/>
          </a:p>
        </p:txBody>
      </p:sp>
    </p:spTree>
    <p:extLst>
      <p:ext uri="{BB962C8B-B14F-4D97-AF65-F5344CB8AC3E}">
        <p14:creationId xmlns:p14="http://schemas.microsoft.com/office/powerpoint/2010/main" val="3867842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found this original pamphlet from New Bedford in the very first year of the CDBG Program. </a:t>
            </a:r>
          </a:p>
        </p:txBody>
      </p:sp>
      <p:sp>
        <p:nvSpPr>
          <p:cNvPr id="4" name="Slide Number Placeholder 3"/>
          <p:cNvSpPr>
            <a:spLocks noGrp="1"/>
          </p:cNvSpPr>
          <p:nvPr>
            <p:ph type="sldNum" sz="quarter" idx="5"/>
          </p:nvPr>
        </p:nvSpPr>
        <p:spPr/>
        <p:txBody>
          <a:bodyPr/>
          <a:lstStyle/>
          <a:p>
            <a:fld id="{48E545B7-6F5A-4814-9820-2C919E00AC3C}" type="slidenum">
              <a:rPr lang="en-US" smtClean="0"/>
              <a:t>13</a:t>
            </a:fld>
            <a:endParaRPr lang="en-US"/>
          </a:p>
        </p:txBody>
      </p:sp>
    </p:spTree>
    <p:extLst>
      <p:ext uri="{BB962C8B-B14F-4D97-AF65-F5344CB8AC3E}">
        <p14:creationId xmlns:p14="http://schemas.microsoft.com/office/powerpoint/2010/main" val="2751755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E545B7-6F5A-4814-9820-2C919E00AC3C}" type="slidenum">
              <a:rPr lang="en-US" smtClean="0"/>
              <a:t>14</a:t>
            </a:fld>
            <a:endParaRPr lang="en-US"/>
          </a:p>
        </p:txBody>
      </p:sp>
    </p:spTree>
    <p:extLst>
      <p:ext uri="{BB962C8B-B14F-4D97-AF65-F5344CB8AC3E}">
        <p14:creationId xmlns:p14="http://schemas.microsoft.com/office/powerpoint/2010/main" val="3480415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can you discuss the significance of Revenue Sharing. Mark, can you tell us about some lessons learned from General Revenue sharing </a:t>
            </a:r>
          </a:p>
        </p:txBody>
      </p:sp>
      <p:sp>
        <p:nvSpPr>
          <p:cNvPr id="4" name="Slide Number Placeholder 3"/>
          <p:cNvSpPr>
            <a:spLocks noGrp="1"/>
          </p:cNvSpPr>
          <p:nvPr>
            <p:ph type="sldNum" sz="quarter" idx="5"/>
          </p:nvPr>
        </p:nvSpPr>
        <p:spPr/>
        <p:txBody>
          <a:bodyPr/>
          <a:lstStyle/>
          <a:p>
            <a:fld id="{48E545B7-6F5A-4814-9820-2C919E00AC3C}" type="slidenum">
              <a:rPr lang="en-US" smtClean="0"/>
              <a:t>15</a:t>
            </a:fld>
            <a:endParaRPr lang="en-US"/>
          </a:p>
        </p:txBody>
      </p:sp>
    </p:spTree>
    <p:extLst>
      <p:ext uri="{BB962C8B-B14F-4D97-AF65-F5344CB8AC3E}">
        <p14:creationId xmlns:p14="http://schemas.microsoft.com/office/powerpoint/2010/main" val="3289205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Paul please continue</a:t>
            </a:r>
            <a:r>
              <a:rPr lang="en-US" dirty="0"/>
              <a:t>.</a:t>
            </a:r>
          </a:p>
        </p:txBody>
      </p:sp>
      <p:sp>
        <p:nvSpPr>
          <p:cNvPr id="4" name="Slide Number Placeholder 3"/>
          <p:cNvSpPr>
            <a:spLocks noGrp="1"/>
          </p:cNvSpPr>
          <p:nvPr>
            <p:ph type="sldNum" sz="quarter" idx="5"/>
          </p:nvPr>
        </p:nvSpPr>
        <p:spPr/>
        <p:txBody>
          <a:bodyPr/>
          <a:lstStyle/>
          <a:p>
            <a:fld id="{48E545B7-6F5A-4814-9820-2C919E00AC3C}" type="slidenum">
              <a:rPr lang="en-US" smtClean="0"/>
              <a:t>16</a:t>
            </a:fld>
            <a:endParaRPr lang="en-US"/>
          </a:p>
        </p:txBody>
      </p:sp>
    </p:spTree>
    <p:extLst>
      <p:ext uri="{BB962C8B-B14F-4D97-AF65-F5344CB8AC3E}">
        <p14:creationId xmlns:p14="http://schemas.microsoft.com/office/powerpoint/2010/main" val="1635771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community had to submit separate applications for funding for each category of assistance. Could you each tell us a bit about that process and how it was much improved through the implementation of CDBG</a:t>
            </a:r>
          </a:p>
        </p:txBody>
      </p:sp>
      <p:sp>
        <p:nvSpPr>
          <p:cNvPr id="4" name="Slide Number Placeholder 3"/>
          <p:cNvSpPr>
            <a:spLocks noGrp="1"/>
          </p:cNvSpPr>
          <p:nvPr>
            <p:ph type="sldNum" sz="quarter" idx="5"/>
          </p:nvPr>
        </p:nvSpPr>
        <p:spPr/>
        <p:txBody>
          <a:bodyPr/>
          <a:lstStyle/>
          <a:p>
            <a:fld id="{48E545B7-6F5A-4814-9820-2C919E00AC3C}" type="slidenum">
              <a:rPr lang="en-US" smtClean="0"/>
              <a:t>17</a:t>
            </a:fld>
            <a:endParaRPr lang="en-US"/>
          </a:p>
        </p:txBody>
      </p:sp>
    </p:spTree>
    <p:extLst>
      <p:ext uri="{BB962C8B-B14F-4D97-AF65-F5344CB8AC3E}">
        <p14:creationId xmlns:p14="http://schemas.microsoft.com/office/powerpoint/2010/main" val="3985307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and Jim, from a HUD perspective tell us how the early years with eligible activities. How did the small cities feel about being “left out” of CDBG funding? What was it like for HUD managed funding in non-entitlement areas?</a:t>
            </a:r>
          </a:p>
          <a:p>
            <a:endParaRPr lang="en-US" dirty="0"/>
          </a:p>
        </p:txBody>
      </p:sp>
      <p:sp>
        <p:nvSpPr>
          <p:cNvPr id="4" name="Slide Number Placeholder 3"/>
          <p:cNvSpPr>
            <a:spLocks noGrp="1"/>
          </p:cNvSpPr>
          <p:nvPr>
            <p:ph type="sldNum" sz="quarter" idx="5"/>
          </p:nvPr>
        </p:nvSpPr>
        <p:spPr/>
        <p:txBody>
          <a:bodyPr/>
          <a:lstStyle/>
          <a:p>
            <a:fld id="{48E545B7-6F5A-4814-9820-2C919E00AC3C}" type="slidenum">
              <a:rPr lang="en-US" smtClean="0"/>
              <a:t>18</a:t>
            </a:fld>
            <a:endParaRPr lang="en-US"/>
          </a:p>
        </p:txBody>
      </p:sp>
    </p:spTree>
    <p:extLst>
      <p:ext uri="{BB962C8B-B14F-4D97-AF65-F5344CB8AC3E}">
        <p14:creationId xmlns:p14="http://schemas.microsoft.com/office/powerpoint/2010/main" val="1634135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you are our Section 108 HUD expert. Please take us through the next couple of slides. </a:t>
            </a:r>
          </a:p>
        </p:txBody>
      </p:sp>
      <p:sp>
        <p:nvSpPr>
          <p:cNvPr id="4" name="Slide Number Placeholder 3"/>
          <p:cNvSpPr>
            <a:spLocks noGrp="1"/>
          </p:cNvSpPr>
          <p:nvPr>
            <p:ph type="sldNum" sz="quarter" idx="5"/>
          </p:nvPr>
        </p:nvSpPr>
        <p:spPr/>
        <p:txBody>
          <a:bodyPr/>
          <a:lstStyle/>
          <a:p>
            <a:fld id="{48E545B7-6F5A-4814-9820-2C919E00AC3C}" type="slidenum">
              <a:rPr lang="en-US" smtClean="0"/>
              <a:t>19</a:t>
            </a:fld>
            <a:endParaRPr lang="en-US"/>
          </a:p>
        </p:txBody>
      </p:sp>
    </p:spTree>
    <p:extLst>
      <p:ext uri="{BB962C8B-B14F-4D97-AF65-F5344CB8AC3E}">
        <p14:creationId xmlns:p14="http://schemas.microsoft.com/office/powerpoint/2010/main" val="2286092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Introduce my self. I would like to introduce our esteemed panelists and ask them to take a few minutes to describe their career and experience with the Community Development Block Grant Program  </a:t>
            </a:r>
          </a:p>
        </p:txBody>
      </p:sp>
      <p:sp>
        <p:nvSpPr>
          <p:cNvPr id="4" name="Slide Number Placeholder 3"/>
          <p:cNvSpPr>
            <a:spLocks noGrp="1"/>
          </p:cNvSpPr>
          <p:nvPr>
            <p:ph type="sldNum" sz="quarter" idx="5"/>
          </p:nvPr>
        </p:nvSpPr>
        <p:spPr/>
        <p:txBody>
          <a:bodyPr/>
          <a:lstStyle/>
          <a:p>
            <a:fld id="{48E545B7-6F5A-4814-9820-2C919E00AC3C}" type="slidenum">
              <a:rPr lang="en-US" smtClean="0"/>
              <a:t>2</a:t>
            </a:fld>
            <a:endParaRPr lang="en-US"/>
          </a:p>
        </p:txBody>
      </p:sp>
    </p:spTree>
    <p:extLst>
      <p:ext uri="{BB962C8B-B14F-4D97-AF65-F5344CB8AC3E}">
        <p14:creationId xmlns:p14="http://schemas.microsoft.com/office/powerpoint/2010/main" val="2192766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Please take us through the next couple of slides. </a:t>
            </a:r>
          </a:p>
        </p:txBody>
      </p:sp>
      <p:sp>
        <p:nvSpPr>
          <p:cNvPr id="4" name="Slide Number Placeholder 3"/>
          <p:cNvSpPr>
            <a:spLocks noGrp="1"/>
          </p:cNvSpPr>
          <p:nvPr>
            <p:ph type="sldNum" sz="quarter" idx="5"/>
          </p:nvPr>
        </p:nvSpPr>
        <p:spPr/>
        <p:txBody>
          <a:bodyPr/>
          <a:lstStyle/>
          <a:p>
            <a:fld id="{48E545B7-6F5A-4814-9820-2C919E00AC3C}" type="slidenum">
              <a:rPr lang="en-US" smtClean="0"/>
              <a:t>20</a:t>
            </a:fld>
            <a:endParaRPr lang="en-US"/>
          </a:p>
        </p:txBody>
      </p:sp>
    </p:spTree>
    <p:extLst>
      <p:ext uri="{BB962C8B-B14F-4D97-AF65-F5344CB8AC3E}">
        <p14:creationId xmlns:p14="http://schemas.microsoft.com/office/powerpoint/2010/main" val="2735479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Please take us through the next couple of slides. </a:t>
            </a:r>
          </a:p>
          <a:p>
            <a:endParaRPr lang="en-US" dirty="0"/>
          </a:p>
        </p:txBody>
      </p:sp>
      <p:sp>
        <p:nvSpPr>
          <p:cNvPr id="4" name="Slide Number Placeholder 3"/>
          <p:cNvSpPr>
            <a:spLocks noGrp="1"/>
          </p:cNvSpPr>
          <p:nvPr>
            <p:ph type="sldNum" sz="quarter" idx="5"/>
          </p:nvPr>
        </p:nvSpPr>
        <p:spPr/>
        <p:txBody>
          <a:bodyPr/>
          <a:lstStyle/>
          <a:p>
            <a:fld id="{48E545B7-6F5A-4814-9820-2C919E00AC3C}" type="slidenum">
              <a:rPr lang="en-US" smtClean="0"/>
              <a:t>21</a:t>
            </a:fld>
            <a:endParaRPr lang="en-US"/>
          </a:p>
        </p:txBody>
      </p:sp>
    </p:spTree>
    <p:extLst>
      <p:ext uri="{BB962C8B-B14F-4D97-AF65-F5344CB8AC3E}">
        <p14:creationId xmlns:p14="http://schemas.microsoft.com/office/powerpoint/2010/main" val="256843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Please take us through the next couple of slides. </a:t>
            </a:r>
          </a:p>
          <a:p>
            <a:endParaRPr lang="en-US" dirty="0"/>
          </a:p>
        </p:txBody>
      </p:sp>
      <p:sp>
        <p:nvSpPr>
          <p:cNvPr id="4" name="Slide Number Placeholder 3"/>
          <p:cNvSpPr>
            <a:spLocks noGrp="1"/>
          </p:cNvSpPr>
          <p:nvPr>
            <p:ph type="sldNum" sz="quarter" idx="5"/>
          </p:nvPr>
        </p:nvSpPr>
        <p:spPr/>
        <p:txBody>
          <a:bodyPr/>
          <a:lstStyle/>
          <a:p>
            <a:fld id="{48E545B7-6F5A-4814-9820-2C919E00AC3C}" type="slidenum">
              <a:rPr lang="en-US" smtClean="0"/>
              <a:t>22</a:t>
            </a:fld>
            <a:endParaRPr lang="en-US"/>
          </a:p>
        </p:txBody>
      </p:sp>
    </p:spTree>
    <p:extLst>
      <p:ext uri="{BB962C8B-B14F-4D97-AF65-F5344CB8AC3E}">
        <p14:creationId xmlns:p14="http://schemas.microsoft.com/office/powerpoint/2010/main" val="2515321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Please take us through the next couple of slides. </a:t>
            </a:r>
          </a:p>
          <a:p>
            <a:endParaRPr lang="en-US" dirty="0"/>
          </a:p>
        </p:txBody>
      </p:sp>
      <p:sp>
        <p:nvSpPr>
          <p:cNvPr id="4" name="Slide Number Placeholder 3"/>
          <p:cNvSpPr>
            <a:spLocks noGrp="1"/>
          </p:cNvSpPr>
          <p:nvPr>
            <p:ph type="sldNum" sz="quarter" idx="5"/>
          </p:nvPr>
        </p:nvSpPr>
        <p:spPr/>
        <p:txBody>
          <a:bodyPr/>
          <a:lstStyle/>
          <a:p>
            <a:fld id="{48E545B7-6F5A-4814-9820-2C919E00AC3C}" type="slidenum">
              <a:rPr lang="en-US" smtClean="0"/>
              <a:t>23</a:t>
            </a:fld>
            <a:endParaRPr lang="en-US"/>
          </a:p>
        </p:txBody>
      </p:sp>
    </p:spTree>
    <p:extLst>
      <p:ext uri="{BB962C8B-B14F-4D97-AF65-F5344CB8AC3E}">
        <p14:creationId xmlns:p14="http://schemas.microsoft.com/office/powerpoint/2010/main" val="2136620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remember when Jim was the HUD Region I Director in Boston. HUD was going to focus on economic development activities to monitor in communities that year and he worked with NCDA Region I to sponsor a luncheon at HUD headquarters and invited Region I Grantees to attend a session that Mark coordinated on how to effectively administer an Economic Development program and avoid running into monitoring issues. Can you both talk about that? Also, Mark- can you add your experience as a consultant with the Section 108 Program.</a:t>
            </a:r>
          </a:p>
        </p:txBody>
      </p:sp>
      <p:sp>
        <p:nvSpPr>
          <p:cNvPr id="4" name="Slide Number Placeholder 3"/>
          <p:cNvSpPr>
            <a:spLocks noGrp="1"/>
          </p:cNvSpPr>
          <p:nvPr>
            <p:ph type="sldNum" sz="quarter" idx="5"/>
          </p:nvPr>
        </p:nvSpPr>
        <p:spPr/>
        <p:txBody>
          <a:bodyPr/>
          <a:lstStyle/>
          <a:p>
            <a:fld id="{48E545B7-6F5A-4814-9820-2C919E00AC3C}" type="slidenum">
              <a:rPr lang="en-US" smtClean="0"/>
              <a:t>24</a:t>
            </a:fld>
            <a:endParaRPr lang="en-US"/>
          </a:p>
        </p:txBody>
      </p:sp>
    </p:spTree>
    <p:extLst>
      <p:ext uri="{BB962C8B-B14F-4D97-AF65-F5344CB8AC3E}">
        <p14:creationId xmlns:p14="http://schemas.microsoft.com/office/powerpoint/2010/main" val="838136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Jim could you speak to the Carter Administration. Mark, could you discuss the role of NCDA - heavily lobbied HUD on distribution policies, Formula issues, </a:t>
            </a:r>
          </a:p>
        </p:txBody>
      </p:sp>
      <p:sp>
        <p:nvSpPr>
          <p:cNvPr id="4" name="Slide Number Placeholder 3"/>
          <p:cNvSpPr>
            <a:spLocks noGrp="1"/>
          </p:cNvSpPr>
          <p:nvPr>
            <p:ph type="sldNum" sz="quarter" idx="5"/>
          </p:nvPr>
        </p:nvSpPr>
        <p:spPr/>
        <p:txBody>
          <a:bodyPr/>
          <a:lstStyle/>
          <a:p>
            <a:fld id="{48E545B7-6F5A-4814-9820-2C919E00AC3C}" type="slidenum">
              <a:rPr lang="en-US" smtClean="0"/>
              <a:t>25</a:t>
            </a:fld>
            <a:endParaRPr lang="en-US"/>
          </a:p>
        </p:txBody>
      </p:sp>
    </p:spTree>
    <p:extLst>
      <p:ext uri="{BB962C8B-B14F-4D97-AF65-F5344CB8AC3E}">
        <p14:creationId xmlns:p14="http://schemas.microsoft.com/office/powerpoint/2010/main" val="3915707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you all take a few minutes to talk us through - Why CDBG was Important?</a:t>
            </a:r>
          </a:p>
          <a:p>
            <a:endParaRPr lang="en-US" dirty="0"/>
          </a:p>
        </p:txBody>
      </p:sp>
      <p:sp>
        <p:nvSpPr>
          <p:cNvPr id="4" name="Slide Number Placeholder 3"/>
          <p:cNvSpPr>
            <a:spLocks noGrp="1"/>
          </p:cNvSpPr>
          <p:nvPr>
            <p:ph type="sldNum" sz="quarter" idx="5"/>
          </p:nvPr>
        </p:nvSpPr>
        <p:spPr/>
        <p:txBody>
          <a:bodyPr/>
          <a:lstStyle/>
          <a:p>
            <a:fld id="{48E545B7-6F5A-4814-9820-2C919E00AC3C}" type="slidenum">
              <a:rPr lang="en-US" smtClean="0"/>
              <a:t>26</a:t>
            </a:fld>
            <a:endParaRPr lang="en-US"/>
          </a:p>
        </p:txBody>
      </p:sp>
    </p:spTree>
    <p:extLst>
      <p:ext uri="{BB962C8B-B14F-4D97-AF65-F5344CB8AC3E}">
        <p14:creationId xmlns:p14="http://schemas.microsoft.com/office/powerpoint/2010/main" val="1261414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Jim, could you discuss the Reagan years.</a:t>
            </a:r>
          </a:p>
        </p:txBody>
      </p:sp>
      <p:sp>
        <p:nvSpPr>
          <p:cNvPr id="4" name="Slide Number Placeholder 3"/>
          <p:cNvSpPr>
            <a:spLocks noGrp="1"/>
          </p:cNvSpPr>
          <p:nvPr>
            <p:ph type="sldNum" sz="quarter" idx="5"/>
          </p:nvPr>
        </p:nvSpPr>
        <p:spPr/>
        <p:txBody>
          <a:bodyPr/>
          <a:lstStyle/>
          <a:p>
            <a:fld id="{48E545B7-6F5A-4814-9820-2C919E00AC3C}" type="slidenum">
              <a:rPr lang="en-US" smtClean="0"/>
              <a:t>27</a:t>
            </a:fld>
            <a:endParaRPr lang="en-US"/>
          </a:p>
        </p:txBody>
      </p:sp>
    </p:spTree>
    <p:extLst>
      <p:ext uri="{BB962C8B-B14F-4D97-AF65-F5344CB8AC3E}">
        <p14:creationId xmlns:p14="http://schemas.microsoft.com/office/powerpoint/2010/main" val="3081193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and Jim. There were some significant changes to the CDBG Program over the years, how significant were these changes to the Program</a:t>
            </a:r>
          </a:p>
        </p:txBody>
      </p:sp>
      <p:sp>
        <p:nvSpPr>
          <p:cNvPr id="4" name="Slide Number Placeholder 3"/>
          <p:cNvSpPr>
            <a:spLocks noGrp="1"/>
          </p:cNvSpPr>
          <p:nvPr>
            <p:ph type="sldNum" sz="quarter" idx="5"/>
          </p:nvPr>
        </p:nvSpPr>
        <p:spPr/>
        <p:txBody>
          <a:bodyPr/>
          <a:lstStyle/>
          <a:p>
            <a:fld id="{48E545B7-6F5A-4814-9820-2C919E00AC3C}" type="slidenum">
              <a:rPr lang="en-US" smtClean="0"/>
              <a:t>28</a:t>
            </a:fld>
            <a:endParaRPr lang="en-US"/>
          </a:p>
        </p:txBody>
      </p:sp>
    </p:spTree>
    <p:extLst>
      <p:ext uri="{BB962C8B-B14F-4D97-AF65-F5344CB8AC3E}">
        <p14:creationId xmlns:p14="http://schemas.microsoft.com/office/powerpoint/2010/main" val="748732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 will describe</a:t>
            </a:r>
          </a:p>
        </p:txBody>
      </p:sp>
      <p:sp>
        <p:nvSpPr>
          <p:cNvPr id="4" name="Slide Number Placeholder 3"/>
          <p:cNvSpPr>
            <a:spLocks noGrp="1"/>
          </p:cNvSpPr>
          <p:nvPr>
            <p:ph type="sldNum" sz="quarter" idx="5"/>
          </p:nvPr>
        </p:nvSpPr>
        <p:spPr/>
        <p:txBody>
          <a:bodyPr/>
          <a:lstStyle/>
          <a:p>
            <a:fld id="{48E545B7-6F5A-4814-9820-2C919E00AC3C}" type="slidenum">
              <a:rPr lang="en-US" smtClean="0"/>
              <a:t>29</a:t>
            </a:fld>
            <a:endParaRPr lang="en-US"/>
          </a:p>
        </p:txBody>
      </p:sp>
    </p:spTree>
    <p:extLst>
      <p:ext uri="{BB962C8B-B14F-4D97-AF65-F5344CB8AC3E}">
        <p14:creationId xmlns:p14="http://schemas.microsoft.com/office/powerpoint/2010/main" val="296437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Jim could  you walk us through the early origins of CDBG</a:t>
            </a:r>
          </a:p>
        </p:txBody>
      </p:sp>
      <p:sp>
        <p:nvSpPr>
          <p:cNvPr id="4" name="Slide Number Placeholder 3"/>
          <p:cNvSpPr>
            <a:spLocks noGrp="1"/>
          </p:cNvSpPr>
          <p:nvPr>
            <p:ph type="sldNum" sz="quarter" idx="5"/>
          </p:nvPr>
        </p:nvSpPr>
        <p:spPr/>
        <p:txBody>
          <a:bodyPr/>
          <a:lstStyle/>
          <a:p>
            <a:fld id="{48E545B7-6F5A-4814-9820-2C919E00AC3C}" type="slidenum">
              <a:rPr lang="en-US" smtClean="0"/>
              <a:t>3</a:t>
            </a:fld>
            <a:endParaRPr lang="en-US"/>
          </a:p>
        </p:txBody>
      </p:sp>
    </p:spTree>
    <p:extLst>
      <p:ext uri="{BB962C8B-B14F-4D97-AF65-F5344CB8AC3E}">
        <p14:creationId xmlns:p14="http://schemas.microsoft.com/office/powerpoint/2010/main" val="3200777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tell us a bit about Model Cities Community Development Directors Association</a:t>
            </a:r>
          </a:p>
        </p:txBody>
      </p:sp>
      <p:sp>
        <p:nvSpPr>
          <p:cNvPr id="4" name="Slide Number Placeholder 3"/>
          <p:cNvSpPr>
            <a:spLocks noGrp="1"/>
          </p:cNvSpPr>
          <p:nvPr>
            <p:ph type="sldNum" sz="quarter" idx="5"/>
          </p:nvPr>
        </p:nvSpPr>
        <p:spPr/>
        <p:txBody>
          <a:bodyPr/>
          <a:lstStyle/>
          <a:p>
            <a:fld id="{48E545B7-6F5A-4814-9820-2C919E00AC3C}" type="slidenum">
              <a:rPr lang="en-US" smtClean="0"/>
              <a:t>30</a:t>
            </a:fld>
            <a:endParaRPr lang="en-US"/>
          </a:p>
        </p:txBody>
      </p:sp>
    </p:spTree>
    <p:extLst>
      <p:ext uri="{BB962C8B-B14F-4D97-AF65-F5344CB8AC3E}">
        <p14:creationId xmlns:p14="http://schemas.microsoft.com/office/powerpoint/2010/main" val="3270926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tell us about the early years of NCDA. Partnership with USCM, Regional structures, CD professional license v. training certificate </a:t>
            </a:r>
          </a:p>
        </p:txBody>
      </p:sp>
      <p:sp>
        <p:nvSpPr>
          <p:cNvPr id="4" name="Slide Number Placeholder 3"/>
          <p:cNvSpPr>
            <a:spLocks noGrp="1"/>
          </p:cNvSpPr>
          <p:nvPr>
            <p:ph type="sldNum" sz="quarter" idx="5"/>
          </p:nvPr>
        </p:nvSpPr>
        <p:spPr/>
        <p:txBody>
          <a:bodyPr/>
          <a:lstStyle/>
          <a:p>
            <a:fld id="{48E545B7-6F5A-4814-9820-2C919E00AC3C}" type="slidenum">
              <a:rPr lang="en-US" smtClean="0"/>
              <a:t>31</a:t>
            </a:fld>
            <a:endParaRPr lang="en-US"/>
          </a:p>
        </p:txBody>
      </p:sp>
    </p:spTree>
    <p:extLst>
      <p:ext uri="{BB962C8B-B14F-4D97-AF65-F5344CB8AC3E}">
        <p14:creationId xmlns:p14="http://schemas.microsoft.com/office/powerpoint/2010/main" val="2956288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Continue.</a:t>
            </a:r>
          </a:p>
        </p:txBody>
      </p:sp>
      <p:sp>
        <p:nvSpPr>
          <p:cNvPr id="4" name="Slide Number Placeholder 3"/>
          <p:cNvSpPr>
            <a:spLocks noGrp="1"/>
          </p:cNvSpPr>
          <p:nvPr>
            <p:ph type="sldNum" sz="quarter" idx="5"/>
          </p:nvPr>
        </p:nvSpPr>
        <p:spPr/>
        <p:txBody>
          <a:bodyPr/>
          <a:lstStyle/>
          <a:p>
            <a:fld id="{48E545B7-6F5A-4814-9820-2C919E00AC3C}" type="slidenum">
              <a:rPr lang="en-US" smtClean="0"/>
              <a:t>32</a:t>
            </a:fld>
            <a:endParaRPr lang="en-US"/>
          </a:p>
        </p:txBody>
      </p:sp>
    </p:spTree>
    <p:extLst>
      <p:ext uri="{BB962C8B-B14F-4D97-AF65-F5344CB8AC3E}">
        <p14:creationId xmlns:p14="http://schemas.microsoft.com/office/powerpoint/2010/main" val="2911842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E545B7-6F5A-4814-9820-2C919E00AC3C}" type="slidenum">
              <a:rPr lang="en-US" smtClean="0"/>
              <a:t>33</a:t>
            </a:fld>
            <a:endParaRPr lang="en-US"/>
          </a:p>
        </p:txBody>
      </p:sp>
    </p:spTree>
    <p:extLst>
      <p:ext uri="{BB962C8B-B14F-4D97-AF65-F5344CB8AC3E}">
        <p14:creationId xmlns:p14="http://schemas.microsoft.com/office/powerpoint/2010/main" val="1000775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2006 Region I held a large press event with Congressman Barney Frank, and representatives from Senators Kennedy and Kerry’s offices to showcase the significance of CDBG and highlight the significance of the program, Each community on a similar template, highlighted CDBG programs and Projects. </a:t>
            </a:r>
          </a:p>
        </p:txBody>
      </p:sp>
      <p:sp>
        <p:nvSpPr>
          <p:cNvPr id="4" name="Slide Number Placeholder 3"/>
          <p:cNvSpPr>
            <a:spLocks noGrp="1"/>
          </p:cNvSpPr>
          <p:nvPr>
            <p:ph type="sldNum" sz="quarter" idx="5"/>
          </p:nvPr>
        </p:nvSpPr>
        <p:spPr/>
        <p:txBody>
          <a:bodyPr/>
          <a:lstStyle/>
          <a:p>
            <a:fld id="{48E545B7-6F5A-4814-9820-2C919E00AC3C}" type="slidenum">
              <a:rPr lang="en-US" smtClean="0"/>
              <a:t>34</a:t>
            </a:fld>
            <a:endParaRPr lang="en-US"/>
          </a:p>
        </p:txBody>
      </p:sp>
    </p:spTree>
    <p:extLst>
      <p:ext uri="{BB962C8B-B14F-4D97-AF65-F5344CB8AC3E}">
        <p14:creationId xmlns:p14="http://schemas.microsoft.com/office/powerpoint/2010/main" val="1627104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as one of the older members of NCDA &amp; CD Professional, what lessons can you suggest for newer or younger members?</a:t>
            </a:r>
          </a:p>
        </p:txBody>
      </p:sp>
      <p:sp>
        <p:nvSpPr>
          <p:cNvPr id="4" name="Slide Number Placeholder 3"/>
          <p:cNvSpPr>
            <a:spLocks noGrp="1"/>
          </p:cNvSpPr>
          <p:nvPr>
            <p:ph type="sldNum" sz="quarter" idx="5"/>
          </p:nvPr>
        </p:nvSpPr>
        <p:spPr/>
        <p:txBody>
          <a:bodyPr/>
          <a:lstStyle/>
          <a:p>
            <a:fld id="{48E545B7-6F5A-4814-9820-2C919E00AC3C}" type="slidenum">
              <a:rPr lang="en-US" smtClean="0"/>
              <a:t>35</a:t>
            </a:fld>
            <a:endParaRPr lang="en-US"/>
          </a:p>
        </p:txBody>
      </p:sp>
    </p:spTree>
    <p:extLst>
      <p:ext uri="{BB962C8B-B14F-4D97-AF65-F5344CB8AC3E}">
        <p14:creationId xmlns:p14="http://schemas.microsoft.com/office/powerpoint/2010/main" val="373982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 and Mark speak to the Region I tribute. </a:t>
            </a:r>
          </a:p>
        </p:txBody>
      </p:sp>
      <p:sp>
        <p:nvSpPr>
          <p:cNvPr id="4" name="Slide Number Placeholder 3"/>
          <p:cNvSpPr>
            <a:spLocks noGrp="1"/>
          </p:cNvSpPr>
          <p:nvPr>
            <p:ph type="sldNum" sz="quarter" idx="5"/>
          </p:nvPr>
        </p:nvSpPr>
        <p:spPr/>
        <p:txBody>
          <a:bodyPr/>
          <a:lstStyle/>
          <a:p>
            <a:fld id="{48E545B7-6F5A-4814-9820-2C919E00AC3C}" type="slidenum">
              <a:rPr lang="en-US" smtClean="0"/>
              <a:t>36</a:t>
            </a:fld>
            <a:endParaRPr lang="en-US"/>
          </a:p>
        </p:txBody>
      </p:sp>
    </p:spTree>
    <p:extLst>
      <p:ext uri="{BB962C8B-B14F-4D97-AF65-F5344CB8AC3E}">
        <p14:creationId xmlns:p14="http://schemas.microsoft.com/office/powerpoint/2010/main" val="860518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E545B7-6F5A-4814-9820-2C919E00AC3C}" type="slidenum">
              <a:rPr lang="en-US" smtClean="0"/>
              <a:t>37</a:t>
            </a:fld>
            <a:endParaRPr lang="en-US"/>
          </a:p>
        </p:txBody>
      </p:sp>
    </p:spTree>
    <p:extLst>
      <p:ext uri="{BB962C8B-B14F-4D97-AF65-F5344CB8AC3E}">
        <p14:creationId xmlns:p14="http://schemas.microsoft.com/office/powerpoint/2010/main" val="989157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Jim could you touch upon these important legislative changes in the Johnson administration. Mark, could you discuss some of the social unrest at that time. Assignation of JFK. Assassination of Martin Luther King 1968 and ensuing race riots</a:t>
            </a:r>
          </a:p>
        </p:txBody>
      </p:sp>
      <p:sp>
        <p:nvSpPr>
          <p:cNvPr id="4" name="Slide Number Placeholder 3"/>
          <p:cNvSpPr>
            <a:spLocks noGrp="1"/>
          </p:cNvSpPr>
          <p:nvPr>
            <p:ph type="sldNum" sz="quarter" idx="5"/>
          </p:nvPr>
        </p:nvSpPr>
        <p:spPr/>
        <p:txBody>
          <a:bodyPr/>
          <a:lstStyle/>
          <a:p>
            <a:fld id="{48E545B7-6F5A-4814-9820-2C919E00AC3C}" type="slidenum">
              <a:rPr lang="en-US" smtClean="0"/>
              <a:t>4</a:t>
            </a:fld>
            <a:endParaRPr lang="en-US"/>
          </a:p>
        </p:txBody>
      </p:sp>
    </p:spTree>
    <p:extLst>
      <p:ext uri="{BB962C8B-B14F-4D97-AF65-F5344CB8AC3E}">
        <p14:creationId xmlns:p14="http://schemas.microsoft.com/office/powerpoint/2010/main" val="778514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Could you add some examples of what some of the criticisms occurred in the early years of federal grant in aide programs. Paul and Jim could you share HUD's </a:t>
            </a:r>
            <a:r>
              <a:rPr lang="en-US" dirty="0" err="1"/>
              <a:t>perpective</a:t>
            </a:r>
            <a:r>
              <a:rPr lang="en-US" dirty="0"/>
              <a:t>.</a:t>
            </a:r>
          </a:p>
        </p:txBody>
      </p:sp>
      <p:sp>
        <p:nvSpPr>
          <p:cNvPr id="4" name="Slide Number Placeholder 3"/>
          <p:cNvSpPr>
            <a:spLocks noGrp="1"/>
          </p:cNvSpPr>
          <p:nvPr>
            <p:ph type="sldNum" sz="quarter" idx="5"/>
          </p:nvPr>
        </p:nvSpPr>
        <p:spPr/>
        <p:txBody>
          <a:bodyPr/>
          <a:lstStyle/>
          <a:p>
            <a:fld id="{48E545B7-6F5A-4814-9820-2C919E00AC3C}" type="slidenum">
              <a:rPr lang="en-US" smtClean="0"/>
              <a:t>5</a:t>
            </a:fld>
            <a:endParaRPr lang="en-US"/>
          </a:p>
        </p:txBody>
      </p:sp>
    </p:spTree>
    <p:extLst>
      <p:ext uri="{BB962C8B-B14F-4D97-AF65-F5344CB8AC3E}">
        <p14:creationId xmlns:p14="http://schemas.microsoft.com/office/powerpoint/2010/main" val="1497179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Jim, could you speak to the Nixon administration and several key initiatives. Mark – Could you touch upon the early debate of Mayor’s v. Citizen control (via Community Action Programs</a:t>
            </a:r>
          </a:p>
        </p:txBody>
      </p:sp>
      <p:sp>
        <p:nvSpPr>
          <p:cNvPr id="4" name="Slide Number Placeholder 3"/>
          <p:cNvSpPr>
            <a:spLocks noGrp="1"/>
          </p:cNvSpPr>
          <p:nvPr>
            <p:ph type="sldNum" sz="quarter" idx="5"/>
          </p:nvPr>
        </p:nvSpPr>
        <p:spPr/>
        <p:txBody>
          <a:bodyPr/>
          <a:lstStyle/>
          <a:p>
            <a:fld id="{48E545B7-6F5A-4814-9820-2C919E00AC3C}" type="slidenum">
              <a:rPr lang="en-US" smtClean="0"/>
              <a:t>6</a:t>
            </a:fld>
            <a:endParaRPr lang="en-US"/>
          </a:p>
        </p:txBody>
      </p:sp>
    </p:spTree>
    <p:extLst>
      <p:ext uri="{BB962C8B-B14F-4D97-AF65-F5344CB8AC3E}">
        <p14:creationId xmlns:p14="http://schemas.microsoft.com/office/powerpoint/2010/main" val="104152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Model Cities began to attempt to address a number of issues confronted by cities. Could you speak to the early years of the program.</a:t>
            </a:r>
          </a:p>
        </p:txBody>
      </p:sp>
      <p:sp>
        <p:nvSpPr>
          <p:cNvPr id="4" name="Slide Number Placeholder 3"/>
          <p:cNvSpPr>
            <a:spLocks noGrp="1"/>
          </p:cNvSpPr>
          <p:nvPr>
            <p:ph type="sldNum" sz="quarter" idx="5"/>
          </p:nvPr>
        </p:nvSpPr>
        <p:spPr/>
        <p:txBody>
          <a:bodyPr/>
          <a:lstStyle/>
          <a:p>
            <a:fld id="{48E545B7-6F5A-4814-9820-2C919E00AC3C}" type="slidenum">
              <a:rPr lang="en-US" smtClean="0"/>
              <a:t>7</a:t>
            </a:fld>
            <a:endParaRPr lang="en-US"/>
          </a:p>
        </p:txBody>
      </p:sp>
    </p:spTree>
    <p:extLst>
      <p:ext uri="{BB962C8B-B14F-4D97-AF65-F5344CB8AC3E}">
        <p14:creationId xmlns:p14="http://schemas.microsoft.com/office/powerpoint/2010/main" val="3398399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 will reference the article and tell a brief story of the Model Cities office in New Bedford being taken over by community activists. </a:t>
            </a:r>
          </a:p>
        </p:txBody>
      </p:sp>
      <p:sp>
        <p:nvSpPr>
          <p:cNvPr id="4" name="Slide Number Placeholder 3"/>
          <p:cNvSpPr>
            <a:spLocks noGrp="1"/>
          </p:cNvSpPr>
          <p:nvPr>
            <p:ph type="sldNum" sz="quarter" idx="5"/>
          </p:nvPr>
        </p:nvSpPr>
        <p:spPr/>
        <p:txBody>
          <a:bodyPr/>
          <a:lstStyle/>
          <a:p>
            <a:fld id="{48E545B7-6F5A-4814-9820-2C919E00AC3C}" type="slidenum">
              <a:rPr lang="en-US" smtClean="0"/>
              <a:t>8</a:t>
            </a:fld>
            <a:endParaRPr lang="en-US"/>
          </a:p>
        </p:txBody>
      </p:sp>
    </p:spTree>
    <p:extLst>
      <p:ext uri="{BB962C8B-B14F-4D97-AF65-F5344CB8AC3E}">
        <p14:creationId xmlns:p14="http://schemas.microsoft.com/office/powerpoint/2010/main" val="3743679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tell us a bit about your experience as Model Cities director in Vermont and Santa Monica, CA. Also, a  few of us had the pleasure of knowing Terry Duverney, who worked in New Orleans and later at HUD and was heavily involved with Model Cities and NCDA. Mark and Pat can share some Terry stories - including the annual tradition of singing, we shall overcome at NCDA hospitality suite. </a:t>
            </a:r>
          </a:p>
        </p:txBody>
      </p:sp>
      <p:sp>
        <p:nvSpPr>
          <p:cNvPr id="4" name="Slide Number Placeholder 3"/>
          <p:cNvSpPr>
            <a:spLocks noGrp="1"/>
          </p:cNvSpPr>
          <p:nvPr>
            <p:ph type="sldNum" sz="quarter" idx="5"/>
          </p:nvPr>
        </p:nvSpPr>
        <p:spPr/>
        <p:txBody>
          <a:bodyPr/>
          <a:lstStyle/>
          <a:p>
            <a:fld id="{48E545B7-6F5A-4814-9820-2C919E00AC3C}" type="slidenum">
              <a:rPr lang="en-US" smtClean="0"/>
              <a:t>9</a:t>
            </a:fld>
            <a:endParaRPr lang="en-US"/>
          </a:p>
        </p:txBody>
      </p:sp>
    </p:spTree>
    <p:extLst>
      <p:ext uri="{BB962C8B-B14F-4D97-AF65-F5344CB8AC3E}">
        <p14:creationId xmlns:p14="http://schemas.microsoft.com/office/powerpoint/2010/main" val="1178534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10972A-F43D-440F-B655-2CE2077D2E37}" type="datetime1">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1219157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1DB8ED-F870-4761-96DC-5BB37F7DE016}" type="datetime1">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9705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0DE0A0-D981-4AEA-B61F-3F84FDEFBB9C}" type="datetime1">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94678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CE7284-E45E-4E6C-B923-F19B8075B515}" type="datetime1">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3260182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C27F57-00E3-4C3A-9B96-F574E86F64DE}" type="datetime1">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8583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D0F73E-1013-4595-BDD5-6A6BA34D5738}" type="datetime1">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1889973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8B787B-7FD3-46B9-957F-70CD3AC09695}" type="datetime1">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1253283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DE8A3-8369-40F0-8A92-56BFF45B930D}" type="datetime1">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3263841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5F3664-DAE3-449A-B7FC-4E12D61CE25A}" type="datetime1">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3219577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A72B30-F2BA-41B1-A7BF-952AFE143A41}" type="datetime1">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3709862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56B2B7-4A4C-4664-8A6F-2E97D83841D9}" type="datetime1">
              <a:rPr lang="en-US" smtClean="0"/>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3913618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F51D5A-29EC-4D90-BD0E-986AEB55E18D}" type="datetime1">
              <a:rPr lang="en-US" smtClean="0"/>
              <a:t>6/3/2024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117254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C07A4C-D64F-41DB-B8D3-53F065B9E966}" type="datetime1">
              <a:rPr lang="en-US" smtClean="0"/>
              <a:t>6/3/2024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330001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184D8A-C036-477F-8B45-A712A1BE2247}" type="datetime1">
              <a:rPr lang="en-US" smtClean="0"/>
              <a:t>6/3/2024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173230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390982-C384-46F5-899A-4661FA58925E}" type="datetime1">
              <a:rPr lang="en-US" smtClean="0"/>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8FB2B-0834-4E69-81CF-5D187DC0C246}" type="slidenum">
              <a:rPr lang="en-US" smtClean="0"/>
              <a:t>‹#›</a:t>
            </a:fld>
            <a:endParaRPr lang="en-US"/>
          </a:p>
        </p:txBody>
      </p:sp>
    </p:spTree>
    <p:extLst>
      <p:ext uri="{BB962C8B-B14F-4D97-AF65-F5344CB8AC3E}">
        <p14:creationId xmlns:p14="http://schemas.microsoft.com/office/powerpoint/2010/main" val="213828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8FB2B-0834-4E69-81CF-5D187DC0C246}" type="slidenum">
              <a:rPr lang="en-US" smtClean="0"/>
              <a:t>‹#›</a:t>
            </a:fld>
            <a:endParaRPr lang="en-US"/>
          </a:p>
        </p:txBody>
      </p:sp>
      <p:sp>
        <p:nvSpPr>
          <p:cNvPr id="5" name="Date Placeholder 4"/>
          <p:cNvSpPr>
            <a:spLocks noGrp="1"/>
          </p:cNvSpPr>
          <p:nvPr>
            <p:ph type="dt" sz="half" idx="10"/>
          </p:nvPr>
        </p:nvSpPr>
        <p:spPr/>
        <p:txBody>
          <a:bodyPr/>
          <a:lstStyle/>
          <a:p>
            <a:fld id="{E8A53C0E-6483-4D35-BAD6-7A2BF6734103}" type="datetime1">
              <a:rPr lang="en-US" smtClean="0"/>
              <a:t>6/3/2024</a:t>
            </a:fld>
            <a:endParaRPr lang="en-US"/>
          </a:p>
        </p:txBody>
      </p:sp>
    </p:spTree>
    <p:extLst>
      <p:ext uri="{BB962C8B-B14F-4D97-AF65-F5344CB8AC3E}">
        <p14:creationId xmlns:p14="http://schemas.microsoft.com/office/powerpoint/2010/main" val="4183483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8420BD-0994-4D37-AC7B-698BBB399BDE}" type="datetime1">
              <a:rPr lang="en-US" smtClean="0"/>
              <a:t>6/3/2024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CF8FB2B-0834-4E69-81CF-5D187DC0C246}" type="slidenum">
              <a:rPr lang="en-US" smtClean="0"/>
              <a:t>‹#›</a:t>
            </a:fld>
            <a:endParaRPr lang="en-US"/>
          </a:p>
        </p:txBody>
      </p:sp>
    </p:spTree>
    <p:extLst>
      <p:ext uri="{BB962C8B-B14F-4D97-AF65-F5344CB8AC3E}">
        <p14:creationId xmlns:p14="http://schemas.microsoft.com/office/powerpoint/2010/main" val="365524326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131DC3-8C16-1477-0448-C6A59EBC4882}"/>
              </a:ext>
            </a:extLst>
          </p:cNvPr>
          <p:cNvSpPr>
            <a:spLocks noGrp="1"/>
          </p:cNvSpPr>
          <p:nvPr>
            <p:ph type="sldNum" sz="quarter" idx="12"/>
          </p:nvPr>
        </p:nvSpPr>
        <p:spPr/>
        <p:txBody>
          <a:bodyPr/>
          <a:lstStyle/>
          <a:p>
            <a:fld id="{2CF8FB2B-0834-4E69-81CF-5D187DC0C246}" type="slidenum">
              <a:rPr lang="en-US" smtClean="0"/>
              <a:t>1</a:t>
            </a:fld>
            <a:endParaRPr lang="en-US"/>
          </a:p>
        </p:txBody>
      </p:sp>
      <p:pic>
        <p:nvPicPr>
          <p:cNvPr id="5" name="Picture 4">
            <a:extLst>
              <a:ext uri="{FF2B5EF4-FFF2-40B4-BE49-F238E27FC236}">
                <a16:creationId xmlns:a16="http://schemas.microsoft.com/office/drawing/2014/main" id="{E546B9A4-DE90-7D22-26D6-71BFABC77298}"/>
              </a:ext>
            </a:extLst>
          </p:cNvPr>
          <p:cNvPicPr>
            <a:picLocks noChangeAspect="1"/>
          </p:cNvPicPr>
          <p:nvPr/>
        </p:nvPicPr>
        <p:blipFill>
          <a:blip r:embed="rId3"/>
          <a:stretch>
            <a:fillRect/>
          </a:stretch>
        </p:blipFill>
        <p:spPr>
          <a:xfrm>
            <a:off x="1118184" y="2173857"/>
            <a:ext cx="7380685" cy="3855312"/>
          </a:xfrm>
          <a:prstGeom prst="rect">
            <a:avLst/>
          </a:prstGeom>
        </p:spPr>
      </p:pic>
      <p:sp>
        <p:nvSpPr>
          <p:cNvPr id="6" name="TextBox 5">
            <a:extLst>
              <a:ext uri="{FF2B5EF4-FFF2-40B4-BE49-F238E27FC236}">
                <a16:creationId xmlns:a16="http://schemas.microsoft.com/office/drawing/2014/main" id="{3714440F-FD9A-ABA7-8A02-697DF4560538}"/>
              </a:ext>
            </a:extLst>
          </p:cNvPr>
          <p:cNvSpPr txBox="1"/>
          <p:nvPr/>
        </p:nvSpPr>
        <p:spPr>
          <a:xfrm>
            <a:off x="776983" y="207034"/>
            <a:ext cx="9885267" cy="1754326"/>
          </a:xfrm>
          <a:prstGeom prst="rect">
            <a:avLst/>
          </a:prstGeom>
          <a:noFill/>
        </p:spPr>
        <p:txBody>
          <a:bodyPr wrap="square" rtlCol="0">
            <a:spAutoFit/>
          </a:bodyPr>
          <a:lstStyle/>
          <a:p>
            <a:r>
              <a:rPr lang="en-US" sz="5400" b="1">
                <a:solidFill>
                  <a:schemeClr val="accent2">
                    <a:lumMod val="75000"/>
                  </a:schemeClr>
                </a:solidFill>
              </a:rPr>
              <a:t>CDBG: 50 Years of History, Progression, and Resilience</a:t>
            </a:r>
            <a:endParaRPr lang="en-US" sz="5400" b="1" dirty="0">
              <a:solidFill>
                <a:schemeClr val="accent2">
                  <a:lumMod val="75000"/>
                </a:schemeClr>
              </a:solidFill>
            </a:endParaRPr>
          </a:p>
        </p:txBody>
      </p:sp>
    </p:spTree>
    <p:extLst>
      <p:ext uri="{BB962C8B-B14F-4D97-AF65-F5344CB8AC3E}">
        <p14:creationId xmlns:p14="http://schemas.microsoft.com/office/powerpoint/2010/main" val="33942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073DBD-E7BD-F3CE-25AD-53390838D413}"/>
              </a:ext>
            </a:extLst>
          </p:cNvPr>
          <p:cNvSpPr>
            <a:spLocks noGrp="1"/>
          </p:cNvSpPr>
          <p:nvPr>
            <p:ph type="sldNum" sz="quarter" idx="12"/>
          </p:nvPr>
        </p:nvSpPr>
        <p:spPr/>
        <p:txBody>
          <a:bodyPr/>
          <a:lstStyle/>
          <a:p>
            <a:fld id="{2CF8FB2B-0834-4E69-81CF-5D187DC0C246}" type="slidenum">
              <a:rPr lang="en-US" smtClean="0"/>
              <a:t>10</a:t>
            </a:fld>
            <a:endParaRPr lang="en-US"/>
          </a:p>
        </p:txBody>
      </p:sp>
      <p:sp>
        <p:nvSpPr>
          <p:cNvPr id="5" name="Title 1">
            <a:extLst>
              <a:ext uri="{FF2B5EF4-FFF2-40B4-BE49-F238E27FC236}">
                <a16:creationId xmlns:a16="http://schemas.microsoft.com/office/drawing/2014/main" id="{8739F518-4890-B728-EB9D-F33070851ED8}"/>
              </a:ext>
            </a:extLst>
          </p:cNvPr>
          <p:cNvSpPr txBox="1">
            <a:spLocks/>
          </p:cNvSpPr>
          <p:nvPr/>
        </p:nvSpPr>
        <p:spPr>
          <a:xfrm>
            <a:off x="-647011" y="249920"/>
            <a:ext cx="10158412" cy="748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Ford Administration– Aug. 1974 – Jan. 1977</a:t>
            </a:r>
          </a:p>
        </p:txBody>
      </p:sp>
      <p:sp>
        <p:nvSpPr>
          <p:cNvPr id="6" name="Content Placeholder 2">
            <a:extLst>
              <a:ext uri="{FF2B5EF4-FFF2-40B4-BE49-F238E27FC236}">
                <a16:creationId xmlns:a16="http://schemas.microsoft.com/office/drawing/2014/main" id="{9EE89B90-9323-0276-F15F-FBF1B47B245C}"/>
              </a:ext>
            </a:extLst>
          </p:cNvPr>
          <p:cNvSpPr txBox="1">
            <a:spLocks/>
          </p:cNvSpPr>
          <p:nvPr/>
        </p:nvSpPr>
        <p:spPr>
          <a:xfrm>
            <a:off x="256924" y="624063"/>
            <a:ext cx="10515600" cy="47572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156082">
                    <a:lumMod val="75000"/>
                  </a:srgbClr>
                </a:solidFill>
                <a:latin typeface="Aptos" panose="02110004020202020204"/>
              </a:rPr>
              <a:t> </a:t>
            </a:r>
          </a:p>
          <a:p>
            <a:pPr algn="l"/>
            <a:r>
              <a:rPr lang="en-US" b="1" dirty="0">
                <a:solidFill>
                  <a:srgbClr val="156082">
                    <a:lumMod val="75000"/>
                  </a:srgbClr>
                </a:solidFill>
                <a:latin typeface="Aptos" panose="02110004020202020204"/>
              </a:rPr>
              <a:t>Housing and Community Development Act August 22, 1974</a:t>
            </a:r>
          </a:p>
          <a:p>
            <a:pPr algn="l"/>
            <a:r>
              <a:rPr lang="en-US" b="1" dirty="0">
                <a:solidFill>
                  <a:srgbClr val="156082">
                    <a:lumMod val="75000"/>
                  </a:srgbClr>
                </a:solidFill>
                <a:latin typeface="Aptos" panose="02110004020202020204"/>
              </a:rPr>
              <a:t>Creation of Community Development Block Grant Program </a:t>
            </a:r>
          </a:p>
        </p:txBody>
      </p:sp>
      <p:sp>
        <p:nvSpPr>
          <p:cNvPr id="7" name="TextBox 6">
            <a:extLst>
              <a:ext uri="{FF2B5EF4-FFF2-40B4-BE49-F238E27FC236}">
                <a16:creationId xmlns:a16="http://schemas.microsoft.com/office/drawing/2014/main" id="{30B4ECFA-339A-20C9-11B1-1601014F3D46}"/>
              </a:ext>
            </a:extLst>
          </p:cNvPr>
          <p:cNvSpPr txBox="1"/>
          <p:nvPr/>
        </p:nvSpPr>
        <p:spPr>
          <a:xfrm>
            <a:off x="256924" y="1878894"/>
            <a:ext cx="7593113" cy="646331"/>
          </a:xfrm>
          <a:prstGeom prst="rect">
            <a:avLst/>
          </a:prstGeom>
          <a:noFill/>
        </p:spPr>
        <p:txBody>
          <a:bodyPr wrap="square">
            <a:spAutoFit/>
          </a:bodyPr>
          <a:lstStyle/>
          <a:p>
            <a:pPr defTabSz="914400"/>
            <a:r>
              <a:rPr lang="en-US" b="1" dirty="0">
                <a:solidFill>
                  <a:srgbClr val="156082">
                    <a:lumMod val="75000"/>
                  </a:srgbClr>
                </a:solidFill>
                <a:latin typeface="Aptos" panose="02110004020202020204"/>
              </a:rPr>
              <a:t>08/15/1974 House agreed to conference report Voted (377-21).</a:t>
            </a:r>
          </a:p>
          <a:p>
            <a:pPr defTabSz="914400"/>
            <a:r>
              <a:rPr lang="en-US" b="1" dirty="0">
                <a:solidFill>
                  <a:srgbClr val="156082">
                    <a:lumMod val="75000"/>
                  </a:srgbClr>
                </a:solidFill>
                <a:latin typeface="Aptos" panose="02110004020202020204"/>
              </a:rPr>
              <a:t>08/13/1974  Senate agreed to conference report Voted (84-0).</a:t>
            </a:r>
          </a:p>
        </p:txBody>
      </p:sp>
      <p:sp>
        <p:nvSpPr>
          <p:cNvPr id="8" name="TextBox 7">
            <a:extLst>
              <a:ext uri="{FF2B5EF4-FFF2-40B4-BE49-F238E27FC236}">
                <a16:creationId xmlns:a16="http://schemas.microsoft.com/office/drawing/2014/main" id="{A53B8011-00B3-DA27-CD0B-FDC71AA0A071}"/>
              </a:ext>
            </a:extLst>
          </p:cNvPr>
          <p:cNvSpPr txBox="1"/>
          <p:nvPr/>
        </p:nvSpPr>
        <p:spPr>
          <a:xfrm>
            <a:off x="256924" y="2538956"/>
            <a:ext cx="6868217" cy="3139321"/>
          </a:xfrm>
          <a:prstGeom prst="rect">
            <a:avLst/>
          </a:prstGeom>
          <a:noFill/>
        </p:spPr>
        <p:txBody>
          <a:bodyPr wrap="square">
            <a:spAutoFit/>
          </a:bodyPr>
          <a:lstStyle/>
          <a:p>
            <a:pPr defTabSz="914400"/>
            <a:r>
              <a:rPr lang="en-US" dirty="0">
                <a:solidFill>
                  <a:srgbClr val="156082">
                    <a:lumMod val="75000"/>
                  </a:srgbClr>
                </a:solidFill>
                <a:latin typeface="Aptos" panose="02110004020202020204"/>
              </a:rPr>
              <a:t>President Ford’s signing statement quoted Senator John Sparkman (D-AL), Chair of the Banking, Housing, and Urban Affairs Committee, who said the HCDA “is probably the most important legislation on community development since the passage of the Housing Act of 1949.”</a:t>
            </a:r>
          </a:p>
          <a:p>
            <a:pPr defTabSz="914400"/>
            <a:r>
              <a:rPr lang="en-US" dirty="0">
                <a:solidFill>
                  <a:srgbClr val="156082">
                    <a:lumMod val="75000"/>
                  </a:srgbClr>
                </a:solidFill>
                <a:latin typeface="Aptos" panose="02110004020202020204"/>
              </a:rPr>
              <a:t>President Ford stated</a:t>
            </a:r>
            <a:r>
              <a:rPr lang="en-US" b="1" dirty="0">
                <a:solidFill>
                  <a:srgbClr val="156082">
                    <a:lumMod val="75000"/>
                  </a:srgbClr>
                </a:solidFill>
                <a:latin typeface="Aptos" panose="02110004020202020204"/>
              </a:rPr>
              <a:t>, “I think we can say without any reservation that the move from the narrow programs of the past in community development to programs that are very broad gauged, a consolidation of programs such as Model Cities and urban development, will give a real impetus to local decision making, local action, and local responsibility.”</a:t>
            </a:r>
          </a:p>
        </p:txBody>
      </p:sp>
      <p:pic>
        <p:nvPicPr>
          <p:cNvPr id="9" name="Picture 8" descr="A group of men standing behind a desk signing a document&#10;&#10;Description automatically generated">
            <a:extLst>
              <a:ext uri="{FF2B5EF4-FFF2-40B4-BE49-F238E27FC236}">
                <a16:creationId xmlns:a16="http://schemas.microsoft.com/office/drawing/2014/main" id="{1B8D4979-3330-4DF9-640B-9A0453A71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141" y="2409735"/>
            <a:ext cx="4626967" cy="3087055"/>
          </a:xfrm>
          <a:prstGeom prst="rect">
            <a:avLst/>
          </a:prstGeom>
        </p:spPr>
      </p:pic>
    </p:spTree>
    <p:extLst>
      <p:ext uri="{BB962C8B-B14F-4D97-AF65-F5344CB8AC3E}">
        <p14:creationId xmlns:p14="http://schemas.microsoft.com/office/powerpoint/2010/main" val="3357682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073DBD-E7BD-F3CE-25AD-53390838D413}"/>
              </a:ext>
            </a:extLst>
          </p:cNvPr>
          <p:cNvSpPr>
            <a:spLocks noGrp="1"/>
          </p:cNvSpPr>
          <p:nvPr>
            <p:ph type="sldNum" sz="quarter" idx="12"/>
          </p:nvPr>
        </p:nvSpPr>
        <p:spPr/>
        <p:txBody>
          <a:bodyPr/>
          <a:lstStyle/>
          <a:p>
            <a:fld id="{2CF8FB2B-0834-4E69-81CF-5D187DC0C246}" type="slidenum">
              <a:rPr lang="en-US" smtClean="0"/>
              <a:t>11</a:t>
            </a:fld>
            <a:endParaRPr lang="en-US"/>
          </a:p>
        </p:txBody>
      </p:sp>
      <p:sp>
        <p:nvSpPr>
          <p:cNvPr id="5" name="Title 1">
            <a:extLst>
              <a:ext uri="{FF2B5EF4-FFF2-40B4-BE49-F238E27FC236}">
                <a16:creationId xmlns:a16="http://schemas.microsoft.com/office/drawing/2014/main" id="{8739F518-4890-B728-EB9D-F33070851ED8}"/>
              </a:ext>
            </a:extLst>
          </p:cNvPr>
          <p:cNvSpPr txBox="1">
            <a:spLocks/>
          </p:cNvSpPr>
          <p:nvPr/>
        </p:nvSpPr>
        <p:spPr>
          <a:xfrm>
            <a:off x="-647011" y="249920"/>
            <a:ext cx="10158412" cy="748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endParaRPr>
          </a:p>
        </p:txBody>
      </p:sp>
      <p:sp>
        <p:nvSpPr>
          <p:cNvPr id="6" name="Content Placeholder 2">
            <a:extLst>
              <a:ext uri="{FF2B5EF4-FFF2-40B4-BE49-F238E27FC236}">
                <a16:creationId xmlns:a16="http://schemas.microsoft.com/office/drawing/2014/main" id="{9EE89B90-9323-0276-F15F-FBF1B47B245C}"/>
              </a:ext>
            </a:extLst>
          </p:cNvPr>
          <p:cNvSpPr txBox="1">
            <a:spLocks/>
          </p:cNvSpPr>
          <p:nvPr/>
        </p:nvSpPr>
        <p:spPr>
          <a:xfrm>
            <a:off x="256924" y="624063"/>
            <a:ext cx="10515600" cy="47572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156082">
                    <a:lumMod val="75000"/>
                  </a:srgbClr>
                </a:solidFill>
                <a:latin typeface="Aptos" panose="02110004020202020204"/>
              </a:rPr>
              <a:t> </a:t>
            </a:r>
          </a:p>
        </p:txBody>
      </p:sp>
      <p:pic>
        <p:nvPicPr>
          <p:cNvPr id="10" name="Picture 9">
            <a:extLst>
              <a:ext uri="{FF2B5EF4-FFF2-40B4-BE49-F238E27FC236}">
                <a16:creationId xmlns:a16="http://schemas.microsoft.com/office/drawing/2014/main" id="{D2741859-3713-356D-8104-D0F3C5B7F639}"/>
              </a:ext>
            </a:extLst>
          </p:cNvPr>
          <p:cNvPicPr>
            <a:picLocks noChangeAspect="1"/>
          </p:cNvPicPr>
          <p:nvPr/>
        </p:nvPicPr>
        <p:blipFill rotWithShape="1">
          <a:blip r:embed="rId3"/>
          <a:srcRect b="22374"/>
          <a:stretch/>
        </p:blipFill>
        <p:spPr>
          <a:xfrm>
            <a:off x="5114792" y="860641"/>
            <a:ext cx="4396610" cy="5281367"/>
          </a:xfrm>
          <a:prstGeom prst="rect">
            <a:avLst/>
          </a:prstGeom>
        </p:spPr>
      </p:pic>
      <p:sp>
        <p:nvSpPr>
          <p:cNvPr id="11" name="TextBox 10">
            <a:extLst>
              <a:ext uri="{FF2B5EF4-FFF2-40B4-BE49-F238E27FC236}">
                <a16:creationId xmlns:a16="http://schemas.microsoft.com/office/drawing/2014/main" id="{08991C68-A006-A451-7989-6DBE66871C1E}"/>
              </a:ext>
            </a:extLst>
          </p:cNvPr>
          <p:cNvSpPr txBox="1"/>
          <p:nvPr/>
        </p:nvSpPr>
        <p:spPr>
          <a:xfrm>
            <a:off x="487982" y="136433"/>
            <a:ext cx="7888425" cy="861774"/>
          </a:xfrm>
          <a:prstGeom prst="rect">
            <a:avLst/>
          </a:prstGeom>
          <a:noFill/>
        </p:spPr>
        <p:txBody>
          <a:bodyPr wrap="square">
            <a:spAutoFit/>
          </a:bodyPr>
          <a:lstStyle/>
          <a:p>
            <a:pPr defTabSz="914400"/>
            <a:r>
              <a:rPr lang="en-US" sz="3200" b="1" dirty="0">
                <a:solidFill>
                  <a:schemeClr val="accent2">
                    <a:lumMod val="50000"/>
                  </a:schemeClr>
                </a:solidFill>
                <a:latin typeface="Aptos" panose="02110004020202020204"/>
              </a:rPr>
              <a:t>CDBG GRANT SIGNING CEREMONY</a:t>
            </a:r>
          </a:p>
          <a:p>
            <a:pPr defTabSz="914400"/>
            <a:endParaRPr lang="en-US" dirty="0">
              <a:solidFill>
                <a:prstClr val="black"/>
              </a:solidFill>
              <a:latin typeface="Aptos" panose="02110004020202020204"/>
            </a:endParaRPr>
          </a:p>
        </p:txBody>
      </p:sp>
      <p:sp>
        <p:nvSpPr>
          <p:cNvPr id="13" name="TextBox 12">
            <a:extLst>
              <a:ext uri="{FF2B5EF4-FFF2-40B4-BE49-F238E27FC236}">
                <a16:creationId xmlns:a16="http://schemas.microsoft.com/office/drawing/2014/main" id="{039EC453-8ACD-3258-AC73-DB24D94F1524}"/>
              </a:ext>
            </a:extLst>
          </p:cNvPr>
          <p:cNvSpPr txBox="1"/>
          <p:nvPr/>
        </p:nvSpPr>
        <p:spPr>
          <a:xfrm>
            <a:off x="256924" y="1085278"/>
            <a:ext cx="4677385"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2">
                    <a:lumMod val="50000"/>
                  </a:schemeClr>
                </a:solidFill>
                <a:effectLst/>
                <a:uLnTx/>
                <a:uFillTx/>
                <a:latin typeface="Aptos" panose="02110004020202020204"/>
                <a:ea typeface="+mn-ea"/>
                <a:cs typeface="+mn-cs"/>
              </a:rPr>
              <a:t>Signing ceremony for the first Community Development Block Grant on Feb 5, 1975. On the left, David M. Dewilde, Assistant Secretary HUD, On the right, James T. Lynn, HUD Secretary, and middle of the picture Thomas Utter, Community Development Director, Corpus Christi Texas </a:t>
            </a:r>
          </a:p>
        </p:txBody>
      </p:sp>
    </p:spTree>
    <p:extLst>
      <p:ext uri="{BB962C8B-B14F-4D97-AF65-F5344CB8AC3E}">
        <p14:creationId xmlns:p14="http://schemas.microsoft.com/office/powerpoint/2010/main" val="421010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3CCCC7-8C6D-22ED-E4D8-801C5DDC40FF}"/>
              </a:ext>
            </a:extLst>
          </p:cNvPr>
          <p:cNvSpPr>
            <a:spLocks noGrp="1"/>
          </p:cNvSpPr>
          <p:nvPr>
            <p:ph type="sldNum" sz="quarter" idx="12"/>
          </p:nvPr>
        </p:nvSpPr>
        <p:spPr/>
        <p:txBody>
          <a:bodyPr/>
          <a:lstStyle/>
          <a:p>
            <a:fld id="{2CF8FB2B-0834-4E69-81CF-5D187DC0C246}" type="slidenum">
              <a:rPr lang="en-US" smtClean="0"/>
              <a:t>12</a:t>
            </a:fld>
            <a:endParaRPr lang="en-US"/>
          </a:p>
        </p:txBody>
      </p:sp>
      <p:sp>
        <p:nvSpPr>
          <p:cNvPr id="5" name="TextBox 4">
            <a:extLst>
              <a:ext uri="{FF2B5EF4-FFF2-40B4-BE49-F238E27FC236}">
                <a16:creationId xmlns:a16="http://schemas.microsoft.com/office/drawing/2014/main" id="{BEB50AB9-CB01-DF7A-CD82-E4AAC4B97371}"/>
              </a:ext>
            </a:extLst>
          </p:cNvPr>
          <p:cNvSpPr txBox="1"/>
          <p:nvPr/>
        </p:nvSpPr>
        <p:spPr>
          <a:xfrm>
            <a:off x="400316" y="167174"/>
            <a:ext cx="8571155" cy="461665"/>
          </a:xfrm>
          <a:prstGeom prst="rect">
            <a:avLst/>
          </a:prstGeom>
          <a:noFill/>
        </p:spPr>
        <p:txBody>
          <a:bodyPr wrap="square">
            <a:spAutoFit/>
          </a:bodyPr>
          <a:lstStyle/>
          <a:p>
            <a:pPr defTabSz="914400"/>
            <a:r>
              <a:rPr lang="en-US" sz="2400" b="1" dirty="0">
                <a:solidFill>
                  <a:srgbClr val="156082">
                    <a:lumMod val="75000"/>
                  </a:srgbClr>
                </a:solidFill>
                <a:latin typeface="Aptos" panose="02110004020202020204"/>
              </a:rPr>
              <a:t>CDBG - Several big local issues at the development of CDBG </a:t>
            </a:r>
          </a:p>
        </p:txBody>
      </p:sp>
      <p:sp>
        <p:nvSpPr>
          <p:cNvPr id="6" name="Title 1">
            <a:extLst>
              <a:ext uri="{FF2B5EF4-FFF2-40B4-BE49-F238E27FC236}">
                <a16:creationId xmlns:a16="http://schemas.microsoft.com/office/drawing/2014/main" id="{EB3F09B9-944D-4CCC-EB7E-CBCC0195B4E7}"/>
              </a:ext>
            </a:extLst>
          </p:cNvPr>
          <p:cNvSpPr txBox="1">
            <a:spLocks/>
          </p:cNvSpPr>
          <p:nvPr/>
        </p:nvSpPr>
        <p:spPr>
          <a:xfrm>
            <a:off x="200705" y="887135"/>
            <a:ext cx="9073298" cy="4000404"/>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8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Role of Citizen Participation - A big concern for mayors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8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8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Local Responsibility for Environmental Review under NEPA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8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8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CDBG formula issues – Formula B was not added until 1978.</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         (age of housing - West Coast versus East Coast in formula distribution)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8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8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How far can Mayors take flexibility?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8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8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Connecting housing with community development by requiring a Housing Assistance Plan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8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8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 Small Cities Program 1975 – 1981</a:t>
            </a:r>
          </a:p>
          <a:p>
            <a:pPr marL="800100" marR="0" lvl="1"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8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  Big HUD field office workload– reps play a large role in small towns</a:t>
            </a:r>
          </a:p>
          <a:p>
            <a:pPr marL="91440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8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HUD field offices hold large scale briefings and training</a:t>
            </a:r>
          </a:p>
          <a:p>
            <a:pPr marL="91440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8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Highly competitive</a:t>
            </a:r>
          </a:p>
          <a:p>
            <a:pPr marL="91440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8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Each field office designed its own competition, selected winners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34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E2841"/>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8647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3CCCC7-8C6D-22ED-E4D8-801C5DDC40FF}"/>
              </a:ext>
            </a:extLst>
          </p:cNvPr>
          <p:cNvSpPr>
            <a:spLocks noGrp="1"/>
          </p:cNvSpPr>
          <p:nvPr>
            <p:ph type="sldNum" sz="quarter" idx="12"/>
          </p:nvPr>
        </p:nvSpPr>
        <p:spPr/>
        <p:txBody>
          <a:bodyPr/>
          <a:lstStyle/>
          <a:p>
            <a:fld id="{2CF8FB2B-0834-4E69-81CF-5D187DC0C246}" type="slidenum">
              <a:rPr lang="en-US" smtClean="0"/>
              <a:t>13</a:t>
            </a:fld>
            <a:endParaRPr lang="en-US"/>
          </a:p>
        </p:txBody>
      </p:sp>
      <p:sp>
        <p:nvSpPr>
          <p:cNvPr id="5" name="TextBox 4">
            <a:extLst>
              <a:ext uri="{FF2B5EF4-FFF2-40B4-BE49-F238E27FC236}">
                <a16:creationId xmlns:a16="http://schemas.microsoft.com/office/drawing/2014/main" id="{BEB50AB9-CB01-DF7A-CD82-E4AAC4B97371}"/>
              </a:ext>
            </a:extLst>
          </p:cNvPr>
          <p:cNvSpPr txBox="1"/>
          <p:nvPr/>
        </p:nvSpPr>
        <p:spPr>
          <a:xfrm>
            <a:off x="400316" y="167174"/>
            <a:ext cx="11426499" cy="523220"/>
          </a:xfrm>
          <a:prstGeom prst="rect">
            <a:avLst/>
          </a:prstGeom>
          <a:noFill/>
        </p:spPr>
        <p:txBody>
          <a:bodyPr wrap="square">
            <a:spAutoFit/>
          </a:bodyPr>
          <a:lstStyle/>
          <a:p>
            <a:pPr defTabSz="914400"/>
            <a:r>
              <a:rPr lang="en-US" sz="2800" b="1" dirty="0">
                <a:solidFill>
                  <a:srgbClr val="156082">
                    <a:lumMod val="75000"/>
                  </a:srgbClr>
                </a:solidFill>
                <a:latin typeface="Aptos" panose="02110004020202020204"/>
              </a:rPr>
              <a:t>CDBG – 1975 New Bedford, Massachusetts, $10.2 million</a:t>
            </a:r>
          </a:p>
        </p:txBody>
      </p:sp>
      <p:pic>
        <p:nvPicPr>
          <p:cNvPr id="3" name="Picture 2" descr="A blue and white cover with text&#10;&#10;Description automatically generated">
            <a:extLst>
              <a:ext uri="{FF2B5EF4-FFF2-40B4-BE49-F238E27FC236}">
                <a16:creationId xmlns:a16="http://schemas.microsoft.com/office/drawing/2014/main" id="{61CD6CE7-2B80-C8D5-7C8F-6286A3776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39" y="690394"/>
            <a:ext cx="3958537" cy="5986733"/>
          </a:xfrm>
          <a:prstGeom prst="rect">
            <a:avLst/>
          </a:prstGeom>
        </p:spPr>
      </p:pic>
      <p:pic>
        <p:nvPicPr>
          <p:cNvPr id="8" name="Picture 7">
            <a:extLst>
              <a:ext uri="{FF2B5EF4-FFF2-40B4-BE49-F238E27FC236}">
                <a16:creationId xmlns:a16="http://schemas.microsoft.com/office/drawing/2014/main" id="{8CAC43CF-6168-F20D-5BBC-173AC51679E9}"/>
              </a:ext>
            </a:extLst>
          </p:cNvPr>
          <p:cNvPicPr>
            <a:picLocks noChangeAspect="1"/>
          </p:cNvPicPr>
          <p:nvPr/>
        </p:nvPicPr>
        <p:blipFill>
          <a:blip r:embed="rId4"/>
          <a:stretch>
            <a:fillRect/>
          </a:stretch>
        </p:blipFill>
        <p:spPr>
          <a:xfrm>
            <a:off x="5119824" y="704094"/>
            <a:ext cx="3858369" cy="5986732"/>
          </a:xfrm>
          <a:prstGeom prst="rect">
            <a:avLst/>
          </a:prstGeom>
        </p:spPr>
      </p:pic>
    </p:spTree>
    <p:extLst>
      <p:ext uri="{BB962C8B-B14F-4D97-AF65-F5344CB8AC3E}">
        <p14:creationId xmlns:p14="http://schemas.microsoft.com/office/powerpoint/2010/main" val="3869142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3CCCC7-8C6D-22ED-E4D8-801C5DDC40FF}"/>
              </a:ext>
            </a:extLst>
          </p:cNvPr>
          <p:cNvSpPr>
            <a:spLocks noGrp="1"/>
          </p:cNvSpPr>
          <p:nvPr>
            <p:ph type="sldNum" sz="quarter" idx="12"/>
          </p:nvPr>
        </p:nvSpPr>
        <p:spPr/>
        <p:txBody>
          <a:bodyPr/>
          <a:lstStyle/>
          <a:p>
            <a:fld id="{2CF8FB2B-0834-4E69-81CF-5D187DC0C246}" type="slidenum">
              <a:rPr lang="en-US" smtClean="0"/>
              <a:t>14</a:t>
            </a:fld>
            <a:endParaRPr lang="en-US"/>
          </a:p>
        </p:txBody>
      </p:sp>
      <p:sp>
        <p:nvSpPr>
          <p:cNvPr id="5" name="TextBox 4">
            <a:extLst>
              <a:ext uri="{FF2B5EF4-FFF2-40B4-BE49-F238E27FC236}">
                <a16:creationId xmlns:a16="http://schemas.microsoft.com/office/drawing/2014/main" id="{BEB50AB9-CB01-DF7A-CD82-E4AAC4B97371}"/>
              </a:ext>
            </a:extLst>
          </p:cNvPr>
          <p:cNvSpPr txBox="1"/>
          <p:nvPr/>
        </p:nvSpPr>
        <p:spPr>
          <a:xfrm>
            <a:off x="21361" y="112170"/>
            <a:ext cx="9252641" cy="584775"/>
          </a:xfrm>
          <a:prstGeom prst="rect">
            <a:avLst/>
          </a:prstGeom>
          <a:noFill/>
        </p:spPr>
        <p:txBody>
          <a:bodyPr wrap="square">
            <a:spAutoFit/>
          </a:bodyPr>
          <a:lstStyle/>
          <a:p>
            <a:pPr defTabSz="914400"/>
            <a:r>
              <a:rPr lang="en-US" sz="3200" b="1" dirty="0">
                <a:solidFill>
                  <a:srgbClr val="156082">
                    <a:lumMod val="75000"/>
                  </a:srgbClr>
                </a:solidFill>
                <a:latin typeface="Aptos" panose="02110004020202020204"/>
              </a:rPr>
              <a:t>CDBG – 1975 New Bedford, Massachusetts, Cont.</a:t>
            </a:r>
          </a:p>
        </p:txBody>
      </p:sp>
      <p:pic>
        <p:nvPicPr>
          <p:cNvPr id="2" name="Picture 1">
            <a:extLst>
              <a:ext uri="{FF2B5EF4-FFF2-40B4-BE49-F238E27FC236}">
                <a16:creationId xmlns:a16="http://schemas.microsoft.com/office/drawing/2014/main" id="{777D90DA-AD51-20A2-8E94-84A1660185AB}"/>
              </a:ext>
            </a:extLst>
          </p:cNvPr>
          <p:cNvPicPr>
            <a:picLocks noChangeAspect="1"/>
          </p:cNvPicPr>
          <p:nvPr/>
        </p:nvPicPr>
        <p:blipFill>
          <a:blip r:embed="rId3"/>
          <a:stretch>
            <a:fillRect/>
          </a:stretch>
        </p:blipFill>
        <p:spPr>
          <a:xfrm>
            <a:off x="979730" y="1455300"/>
            <a:ext cx="6910748" cy="5166515"/>
          </a:xfrm>
          <a:prstGeom prst="rect">
            <a:avLst/>
          </a:prstGeom>
        </p:spPr>
      </p:pic>
      <p:sp>
        <p:nvSpPr>
          <p:cNvPr id="6" name="TextBox 5">
            <a:extLst>
              <a:ext uri="{FF2B5EF4-FFF2-40B4-BE49-F238E27FC236}">
                <a16:creationId xmlns:a16="http://schemas.microsoft.com/office/drawing/2014/main" id="{D22B47E6-BC27-CC72-4341-8A22A4DA83AF}"/>
              </a:ext>
            </a:extLst>
          </p:cNvPr>
          <p:cNvSpPr txBox="1"/>
          <p:nvPr/>
        </p:nvSpPr>
        <p:spPr>
          <a:xfrm>
            <a:off x="279547" y="818240"/>
            <a:ext cx="918363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E83C3">
                    <a:lumMod val="50000"/>
                  </a:srgbClr>
                </a:solidFill>
                <a:effectLst/>
                <a:uLnTx/>
                <a:uFillTx/>
                <a:latin typeface="Trebuchet MS" panose="020B0603020202020204"/>
                <a:ea typeface="+mn-ea"/>
                <a:cs typeface="+mn-cs"/>
              </a:rPr>
              <a:t>$10 million in 1974 is the equivalent of $66,395,238 in 2024 </a:t>
            </a:r>
          </a:p>
        </p:txBody>
      </p:sp>
    </p:spTree>
    <p:extLst>
      <p:ext uri="{BB962C8B-B14F-4D97-AF65-F5344CB8AC3E}">
        <p14:creationId xmlns:p14="http://schemas.microsoft.com/office/powerpoint/2010/main" val="558311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3CCCC7-8C6D-22ED-E4D8-801C5DDC40FF}"/>
              </a:ext>
            </a:extLst>
          </p:cNvPr>
          <p:cNvSpPr>
            <a:spLocks noGrp="1"/>
          </p:cNvSpPr>
          <p:nvPr>
            <p:ph type="sldNum" sz="quarter" idx="12"/>
          </p:nvPr>
        </p:nvSpPr>
        <p:spPr/>
        <p:txBody>
          <a:bodyPr/>
          <a:lstStyle/>
          <a:p>
            <a:fld id="{2CF8FB2B-0834-4E69-81CF-5D187DC0C246}" type="slidenum">
              <a:rPr lang="en-US" smtClean="0"/>
              <a:t>15</a:t>
            </a:fld>
            <a:endParaRPr lang="en-US"/>
          </a:p>
        </p:txBody>
      </p:sp>
      <p:sp>
        <p:nvSpPr>
          <p:cNvPr id="2" name="Title 1">
            <a:extLst>
              <a:ext uri="{FF2B5EF4-FFF2-40B4-BE49-F238E27FC236}">
                <a16:creationId xmlns:a16="http://schemas.microsoft.com/office/drawing/2014/main" id="{7FC8F237-8F76-3746-05AB-D62A72A58858}"/>
              </a:ext>
            </a:extLst>
          </p:cNvPr>
          <p:cNvSpPr>
            <a:spLocks noGrp="1"/>
          </p:cNvSpPr>
          <p:nvPr>
            <p:ph type="title"/>
          </p:nvPr>
        </p:nvSpPr>
        <p:spPr>
          <a:xfrm>
            <a:off x="121664" y="-115657"/>
            <a:ext cx="10048880" cy="1375608"/>
          </a:xfrm>
        </p:spPr>
        <p:txBody>
          <a:bodyPr vert="horz" lIns="91440" tIns="45720" rIns="91440" bIns="45720" rtlCol="0" anchor="ctr">
            <a:normAutofit/>
          </a:bodyPr>
          <a:lstStyle/>
          <a:p>
            <a:r>
              <a:rPr lang="en-US" sz="3200" b="1" dirty="0">
                <a:solidFill>
                  <a:schemeClr val="accent2">
                    <a:lumMod val="50000"/>
                  </a:schemeClr>
                </a:solidFill>
              </a:rPr>
              <a:t>Revenue Sharing - Foundation of CDBG Program </a:t>
            </a:r>
            <a:endParaRPr lang="en-US" sz="3200" dirty="0">
              <a:solidFill>
                <a:schemeClr val="accent2">
                  <a:lumMod val="50000"/>
                </a:schemeClr>
              </a:solidFill>
            </a:endParaRPr>
          </a:p>
        </p:txBody>
      </p:sp>
      <p:sp>
        <p:nvSpPr>
          <p:cNvPr id="8" name="Content Placeholder 3">
            <a:extLst>
              <a:ext uri="{FF2B5EF4-FFF2-40B4-BE49-F238E27FC236}">
                <a16:creationId xmlns:a16="http://schemas.microsoft.com/office/drawing/2014/main" id="{7DD5AFD3-802D-E00B-A7B8-209E6745416B}"/>
              </a:ext>
            </a:extLst>
          </p:cNvPr>
          <p:cNvSpPr txBox="1">
            <a:spLocks/>
          </p:cNvSpPr>
          <p:nvPr/>
        </p:nvSpPr>
        <p:spPr>
          <a:xfrm>
            <a:off x="199300" y="1173563"/>
            <a:ext cx="8660028" cy="4510874"/>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90000"/>
              </a:lnSpc>
            </a:pPr>
            <a:endParaRPr lang="en-US" sz="1400" dirty="0">
              <a:solidFill>
                <a:schemeClr val="bg1"/>
              </a:solidFill>
              <a:latin typeface="Gill Sans Nova" panose="020B0602020104020203" pitchFamily="34" charset="0"/>
            </a:endParaRPr>
          </a:p>
          <a:p>
            <a:r>
              <a:rPr lang="en-US" sz="9600" dirty="0">
                <a:solidFill>
                  <a:schemeClr val="accent2">
                    <a:lumMod val="50000"/>
                  </a:schemeClr>
                </a:solidFill>
                <a:latin typeface="Gill Sans Nova" panose="020B0602020104020203" pitchFamily="34" charset="0"/>
              </a:rPr>
              <a:t>Embodies </a:t>
            </a:r>
            <a:r>
              <a:rPr lang="en-US" sz="9600" i="1" dirty="0">
                <a:solidFill>
                  <a:schemeClr val="accent2">
                    <a:lumMod val="50000"/>
                  </a:schemeClr>
                </a:solidFill>
                <a:latin typeface="Gill Sans Nova" panose="020B0602020104020203" pitchFamily="34" charset="0"/>
              </a:rPr>
              <a:t>Federalism</a:t>
            </a:r>
            <a:r>
              <a:rPr lang="en-US" sz="9600" dirty="0">
                <a:solidFill>
                  <a:schemeClr val="accent2">
                    <a:lumMod val="50000"/>
                  </a:schemeClr>
                </a:solidFill>
                <a:latin typeface="Gill Sans Nova" panose="020B0602020104020203" pitchFamily="34" charset="0"/>
              </a:rPr>
              <a:t> concepts</a:t>
            </a:r>
          </a:p>
          <a:p>
            <a:r>
              <a:rPr lang="en-US" sz="9600" dirty="0">
                <a:solidFill>
                  <a:schemeClr val="accent2">
                    <a:lumMod val="50000"/>
                  </a:schemeClr>
                </a:solidFill>
                <a:latin typeface="Gill Sans Nova" panose="020B0602020104020203" pitchFamily="34" charset="0"/>
              </a:rPr>
              <a:t>General Revenue Sharing (GRS)</a:t>
            </a:r>
          </a:p>
          <a:p>
            <a:pPr lvl="1"/>
            <a:r>
              <a:rPr lang="en-US" sz="6200" dirty="0">
                <a:solidFill>
                  <a:schemeClr val="accent2">
                    <a:lumMod val="50000"/>
                  </a:schemeClr>
                </a:solidFill>
                <a:latin typeface="Gill Sans Nova" panose="020B0602020104020203" pitchFamily="34" charset="0"/>
              </a:rPr>
              <a:t>Enacted in 1972</a:t>
            </a:r>
          </a:p>
          <a:p>
            <a:pPr lvl="1"/>
            <a:r>
              <a:rPr lang="en-US" sz="6200" dirty="0">
                <a:solidFill>
                  <a:schemeClr val="accent2">
                    <a:lumMod val="50000"/>
                  </a:schemeClr>
                </a:solidFill>
                <a:latin typeface="Gill Sans Nova" panose="020B0602020104020203" pitchFamily="34" charset="0"/>
              </a:rPr>
              <a:t>Expired in 1986</a:t>
            </a:r>
          </a:p>
          <a:p>
            <a:r>
              <a:rPr lang="en-US" sz="9600" dirty="0">
                <a:solidFill>
                  <a:schemeClr val="accent2">
                    <a:lumMod val="50000"/>
                  </a:schemeClr>
                </a:solidFill>
                <a:latin typeface="Gill Sans Nova" panose="020B0602020104020203" pitchFamily="34" charset="0"/>
              </a:rPr>
              <a:t>Special Revenue Sharing (SRS)</a:t>
            </a:r>
          </a:p>
          <a:p>
            <a:pPr lvl="1"/>
            <a:r>
              <a:rPr lang="en-US" sz="6200" dirty="0">
                <a:solidFill>
                  <a:schemeClr val="accent2">
                    <a:lumMod val="50000"/>
                  </a:schemeClr>
                </a:solidFill>
                <a:latin typeface="Gill Sans Nova" panose="020B0602020104020203" pitchFamily="34" charset="0"/>
              </a:rPr>
              <a:t>job training, </a:t>
            </a:r>
          </a:p>
          <a:p>
            <a:pPr lvl="1"/>
            <a:r>
              <a:rPr lang="en-US" sz="6200" dirty="0">
                <a:solidFill>
                  <a:schemeClr val="accent2">
                    <a:lumMod val="50000"/>
                  </a:schemeClr>
                </a:solidFill>
                <a:latin typeface="Gill Sans Nova" panose="020B0602020104020203" pitchFamily="34" charset="0"/>
              </a:rPr>
              <a:t>education, </a:t>
            </a:r>
          </a:p>
          <a:p>
            <a:pPr lvl="1"/>
            <a:r>
              <a:rPr lang="en-US" sz="6200" dirty="0">
                <a:solidFill>
                  <a:schemeClr val="accent2">
                    <a:lumMod val="50000"/>
                  </a:schemeClr>
                </a:solidFill>
                <a:latin typeface="Gill Sans Nova" panose="020B0602020104020203" pitchFamily="34" charset="0"/>
              </a:rPr>
              <a:t>transportation, </a:t>
            </a:r>
          </a:p>
          <a:p>
            <a:pPr lvl="1"/>
            <a:r>
              <a:rPr lang="en-US" sz="6200" dirty="0">
                <a:solidFill>
                  <a:schemeClr val="accent2">
                    <a:lumMod val="50000"/>
                  </a:schemeClr>
                </a:solidFill>
                <a:latin typeface="Gill Sans Nova" panose="020B0602020104020203" pitchFamily="34" charset="0"/>
              </a:rPr>
              <a:t>law enforcement, </a:t>
            </a:r>
          </a:p>
          <a:p>
            <a:pPr lvl="1"/>
            <a:r>
              <a:rPr lang="en-US" sz="6200" dirty="0">
                <a:solidFill>
                  <a:schemeClr val="accent2">
                    <a:lumMod val="50000"/>
                  </a:schemeClr>
                </a:solidFill>
                <a:latin typeface="Gill Sans Nova" panose="020B0602020104020203" pitchFamily="34" charset="0"/>
              </a:rPr>
              <a:t>community development</a:t>
            </a:r>
          </a:p>
        </p:txBody>
      </p:sp>
    </p:spTree>
    <p:extLst>
      <p:ext uri="{BB962C8B-B14F-4D97-AF65-F5344CB8AC3E}">
        <p14:creationId xmlns:p14="http://schemas.microsoft.com/office/powerpoint/2010/main" val="1652116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3CCCC7-8C6D-22ED-E4D8-801C5DDC40FF}"/>
              </a:ext>
            </a:extLst>
          </p:cNvPr>
          <p:cNvSpPr>
            <a:spLocks noGrp="1"/>
          </p:cNvSpPr>
          <p:nvPr>
            <p:ph type="sldNum" sz="quarter" idx="12"/>
          </p:nvPr>
        </p:nvSpPr>
        <p:spPr/>
        <p:txBody>
          <a:bodyPr/>
          <a:lstStyle/>
          <a:p>
            <a:fld id="{2CF8FB2B-0834-4E69-81CF-5D187DC0C246}" type="slidenum">
              <a:rPr lang="en-US" smtClean="0"/>
              <a:t>16</a:t>
            </a:fld>
            <a:endParaRPr lang="en-US"/>
          </a:p>
        </p:txBody>
      </p:sp>
      <p:sp>
        <p:nvSpPr>
          <p:cNvPr id="6" name="Title 1">
            <a:extLst>
              <a:ext uri="{FF2B5EF4-FFF2-40B4-BE49-F238E27FC236}">
                <a16:creationId xmlns:a16="http://schemas.microsoft.com/office/drawing/2014/main" id="{4D7F20A0-46A6-3904-E192-826236DDA1BE}"/>
              </a:ext>
            </a:extLst>
          </p:cNvPr>
          <p:cNvSpPr>
            <a:spLocks noGrp="1"/>
          </p:cNvSpPr>
          <p:nvPr>
            <p:ph type="title"/>
          </p:nvPr>
        </p:nvSpPr>
        <p:spPr>
          <a:xfrm>
            <a:off x="94479" y="0"/>
            <a:ext cx="9575731" cy="1320800"/>
          </a:xfrm>
        </p:spPr>
        <p:txBody>
          <a:bodyPr vert="horz" lIns="91440" tIns="45720" rIns="91440" bIns="45720" rtlCol="0" anchor="ctr">
            <a:normAutofit/>
          </a:bodyPr>
          <a:lstStyle/>
          <a:p>
            <a:r>
              <a:rPr lang="en-US" sz="3200" b="1" dirty="0">
                <a:solidFill>
                  <a:schemeClr val="accent2">
                    <a:lumMod val="50000"/>
                  </a:schemeClr>
                </a:solidFill>
                <a:latin typeface="Gill Sans Nova" panose="020B0602020104020203" pitchFamily="34" charset="0"/>
              </a:rPr>
              <a:t>Special Revenue Sharing Precursors to CDBG</a:t>
            </a:r>
            <a:endParaRPr lang="en-US" sz="3200" dirty="0">
              <a:solidFill>
                <a:schemeClr val="accent2">
                  <a:lumMod val="50000"/>
                </a:schemeClr>
              </a:solidFill>
              <a:latin typeface="Gill Sans Nova" panose="020B0602020104020203" pitchFamily="34" charset="0"/>
            </a:endParaRPr>
          </a:p>
        </p:txBody>
      </p:sp>
      <p:sp>
        <p:nvSpPr>
          <p:cNvPr id="7" name="Content Placeholder 3">
            <a:extLst>
              <a:ext uri="{FF2B5EF4-FFF2-40B4-BE49-F238E27FC236}">
                <a16:creationId xmlns:a16="http://schemas.microsoft.com/office/drawing/2014/main" id="{5F9D6BE4-DFC2-3AA3-35B5-EEE2B9388803}"/>
              </a:ext>
            </a:extLst>
          </p:cNvPr>
          <p:cNvSpPr txBox="1">
            <a:spLocks/>
          </p:cNvSpPr>
          <p:nvPr/>
        </p:nvSpPr>
        <p:spPr>
          <a:xfrm>
            <a:off x="410328" y="1320800"/>
            <a:ext cx="8522004" cy="451087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3200" dirty="0">
                <a:solidFill>
                  <a:schemeClr val="accent2">
                    <a:lumMod val="50000"/>
                  </a:schemeClr>
                </a:solidFill>
                <a:latin typeface="Gill Sans MT" panose="020B0502020104020203" pitchFamily="34" charset="0"/>
              </a:rPr>
              <a:t>Community Development Revenue Sharing (CDRS)</a:t>
            </a:r>
          </a:p>
          <a:p>
            <a:r>
              <a:rPr lang="en-US" sz="3200" dirty="0">
                <a:solidFill>
                  <a:schemeClr val="accent2">
                    <a:lumMod val="50000"/>
                  </a:schemeClr>
                </a:solidFill>
                <a:latin typeface="Gill Sans MT" panose="020B0502020104020203" pitchFamily="34" charset="0"/>
              </a:rPr>
              <a:t>Better Communities Act</a:t>
            </a:r>
          </a:p>
          <a:p>
            <a:pPr lvl="1"/>
            <a:r>
              <a:rPr lang="en-US" sz="2800" dirty="0">
                <a:solidFill>
                  <a:schemeClr val="accent2">
                    <a:lumMod val="50000"/>
                  </a:schemeClr>
                </a:solidFill>
                <a:latin typeface="Gill Sans MT" panose="020B0502020104020203" pitchFamily="34" charset="0"/>
              </a:rPr>
              <a:t>Introduced in 1973</a:t>
            </a:r>
          </a:p>
          <a:p>
            <a:pPr lvl="1"/>
            <a:r>
              <a:rPr lang="en-US" sz="2800" dirty="0">
                <a:solidFill>
                  <a:schemeClr val="accent2">
                    <a:lumMod val="50000"/>
                  </a:schemeClr>
                </a:solidFill>
                <a:latin typeface="Gill Sans MT" panose="020B0502020104020203" pitchFamily="34" charset="0"/>
              </a:rPr>
              <a:t>More requirements than CDRS</a:t>
            </a:r>
          </a:p>
          <a:p>
            <a:pPr lvl="1"/>
            <a:r>
              <a:rPr lang="en-US" sz="2800" dirty="0">
                <a:solidFill>
                  <a:schemeClr val="accent2">
                    <a:lumMod val="50000"/>
                  </a:schemeClr>
                </a:solidFill>
                <a:latin typeface="Gill Sans MT" panose="020B0502020104020203" pitchFamily="34" charset="0"/>
              </a:rPr>
              <a:t>Referred to committee (where it died)</a:t>
            </a:r>
          </a:p>
        </p:txBody>
      </p:sp>
    </p:spTree>
    <p:extLst>
      <p:ext uri="{BB962C8B-B14F-4D97-AF65-F5344CB8AC3E}">
        <p14:creationId xmlns:p14="http://schemas.microsoft.com/office/powerpoint/2010/main" val="4209428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3CCCC7-8C6D-22ED-E4D8-801C5DDC40FF}"/>
              </a:ext>
            </a:extLst>
          </p:cNvPr>
          <p:cNvSpPr>
            <a:spLocks noGrp="1"/>
          </p:cNvSpPr>
          <p:nvPr>
            <p:ph type="sldNum" sz="quarter" idx="12"/>
          </p:nvPr>
        </p:nvSpPr>
        <p:spPr/>
        <p:txBody>
          <a:bodyPr/>
          <a:lstStyle/>
          <a:p>
            <a:fld id="{2CF8FB2B-0834-4E69-81CF-5D187DC0C246}" type="slidenum">
              <a:rPr lang="en-US" smtClean="0"/>
              <a:t>17</a:t>
            </a:fld>
            <a:endParaRPr lang="en-US"/>
          </a:p>
        </p:txBody>
      </p:sp>
      <p:sp>
        <p:nvSpPr>
          <p:cNvPr id="10" name="TextBox 9">
            <a:extLst>
              <a:ext uri="{FF2B5EF4-FFF2-40B4-BE49-F238E27FC236}">
                <a16:creationId xmlns:a16="http://schemas.microsoft.com/office/drawing/2014/main" id="{C2201DBB-8644-B6E6-9C7D-C22E68E0A19E}"/>
              </a:ext>
            </a:extLst>
          </p:cNvPr>
          <p:cNvSpPr txBox="1"/>
          <p:nvPr/>
        </p:nvSpPr>
        <p:spPr>
          <a:xfrm>
            <a:off x="66854" y="295896"/>
            <a:ext cx="9542972" cy="584775"/>
          </a:xfrm>
          <a:prstGeom prst="rect">
            <a:avLst/>
          </a:prstGeom>
          <a:noFill/>
        </p:spPr>
        <p:txBody>
          <a:bodyPr wrap="square">
            <a:spAutoFit/>
          </a:bodyPr>
          <a:lstStyle/>
          <a:p>
            <a:r>
              <a:rPr kumimoji="0" lang="en-US" sz="3200" b="1" i="0" u="none" strike="noStrike" kern="1200" cap="none" spc="0" normalizeH="0" baseline="0" noProof="0" dirty="0">
                <a:ln>
                  <a:noFill/>
                </a:ln>
                <a:solidFill>
                  <a:schemeClr val="accent2">
                    <a:lumMod val="50000"/>
                  </a:schemeClr>
                </a:solidFill>
                <a:effectLst/>
                <a:uLnTx/>
                <a:uFillTx/>
                <a:latin typeface="Gill Sans Nova" panose="020B0602020104020203" pitchFamily="34" charset="0"/>
                <a:ea typeface="+mj-ea"/>
                <a:cs typeface="+mj-cs"/>
              </a:rPr>
              <a:t>Categorical Programs Consolidated into CDBG</a:t>
            </a:r>
            <a:endParaRPr lang="en-US" sz="3200" dirty="0">
              <a:solidFill>
                <a:schemeClr val="accent2">
                  <a:lumMod val="50000"/>
                </a:schemeClr>
              </a:solidFill>
            </a:endParaRPr>
          </a:p>
        </p:txBody>
      </p:sp>
      <p:sp>
        <p:nvSpPr>
          <p:cNvPr id="11" name="Content Placeholder 3">
            <a:extLst>
              <a:ext uri="{FF2B5EF4-FFF2-40B4-BE49-F238E27FC236}">
                <a16:creationId xmlns:a16="http://schemas.microsoft.com/office/drawing/2014/main" id="{9A82A875-BC23-9BEF-D6E0-DF531D4512AA}"/>
              </a:ext>
            </a:extLst>
          </p:cNvPr>
          <p:cNvSpPr txBox="1">
            <a:spLocks/>
          </p:cNvSpPr>
          <p:nvPr/>
        </p:nvSpPr>
        <p:spPr>
          <a:xfrm>
            <a:off x="345354" y="1205579"/>
            <a:ext cx="8586978" cy="451087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solidFill>
                  <a:schemeClr val="accent2">
                    <a:lumMod val="50000"/>
                  </a:schemeClr>
                </a:solidFill>
                <a:latin typeface="Gill Sans Nova" panose="020B0602020104020203" pitchFamily="34" charset="0"/>
              </a:rPr>
              <a:t>Open Space Land; </a:t>
            </a:r>
          </a:p>
          <a:p>
            <a:r>
              <a:rPr lang="en-US" sz="2400" dirty="0">
                <a:solidFill>
                  <a:schemeClr val="accent2">
                    <a:lumMod val="50000"/>
                  </a:schemeClr>
                </a:solidFill>
                <a:latin typeface="Gill Sans Nova" panose="020B0602020104020203" pitchFamily="34" charset="0"/>
              </a:rPr>
              <a:t>Urban Renewal (included grants and loan financing mechanism); </a:t>
            </a:r>
          </a:p>
          <a:p>
            <a:r>
              <a:rPr lang="en-US" sz="2400" dirty="0">
                <a:solidFill>
                  <a:schemeClr val="accent2">
                    <a:lumMod val="50000"/>
                  </a:schemeClr>
                </a:solidFill>
                <a:latin typeface="Gill Sans Nova" panose="020B0602020104020203" pitchFamily="34" charset="0"/>
              </a:rPr>
              <a:t>Neighborhood Development Program (included grants and loan financing mechanism); </a:t>
            </a:r>
          </a:p>
          <a:p>
            <a:r>
              <a:rPr lang="en-US" sz="2400" dirty="0">
                <a:solidFill>
                  <a:schemeClr val="accent2">
                    <a:lumMod val="50000"/>
                  </a:schemeClr>
                </a:solidFill>
                <a:latin typeface="Gill Sans Nova" panose="020B0602020104020203" pitchFamily="34" charset="0"/>
              </a:rPr>
              <a:t>Historic Preservation grants; </a:t>
            </a:r>
          </a:p>
          <a:p>
            <a:r>
              <a:rPr lang="en-US" sz="2400" dirty="0">
                <a:solidFill>
                  <a:schemeClr val="accent2">
                    <a:lumMod val="50000"/>
                  </a:schemeClr>
                </a:solidFill>
                <a:latin typeface="Gill Sans Nova" panose="020B0602020104020203" pitchFamily="34" charset="0"/>
              </a:rPr>
              <a:t>Model Cities Program grants; </a:t>
            </a:r>
          </a:p>
          <a:p>
            <a:r>
              <a:rPr lang="en-US" sz="2400" dirty="0">
                <a:solidFill>
                  <a:schemeClr val="accent2">
                    <a:lumMod val="50000"/>
                  </a:schemeClr>
                </a:solidFill>
                <a:latin typeface="Gill Sans Nova" panose="020B0602020104020203" pitchFamily="34" charset="0"/>
              </a:rPr>
              <a:t>Public Facility Loans; </a:t>
            </a:r>
          </a:p>
          <a:p>
            <a:r>
              <a:rPr lang="en-US" sz="2400" dirty="0">
                <a:solidFill>
                  <a:schemeClr val="accent2">
                    <a:lumMod val="50000"/>
                  </a:schemeClr>
                </a:solidFill>
                <a:latin typeface="Gill Sans Nova" panose="020B0602020104020203" pitchFamily="34" charset="0"/>
              </a:rPr>
              <a:t>Neighborhood Facilities grants; and </a:t>
            </a:r>
          </a:p>
          <a:p>
            <a:r>
              <a:rPr lang="en-US" sz="2400" dirty="0">
                <a:solidFill>
                  <a:schemeClr val="accent2">
                    <a:lumMod val="50000"/>
                  </a:schemeClr>
                </a:solidFill>
                <a:latin typeface="Gill Sans Nova" panose="020B0602020104020203" pitchFamily="34" charset="0"/>
              </a:rPr>
              <a:t>Water and Sewer grants.</a:t>
            </a:r>
          </a:p>
        </p:txBody>
      </p:sp>
    </p:spTree>
    <p:extLst>
      <p:ext uri="{BB962C8B-B14F-4D97-AF65-F5344CB8AC3E}">
        <p14:creationId xmlns:p14="http://schemas.microsoft.com/office/powerpoint/2010/main" val="2013916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3CCCC7-8C6D-22ED-E4D8-801C5DDC40FF}"/>
              </a:ext>
            </a:extLst>
          </p:cNvPr>
          <p:cNvSpPr>
            <a:spLocks noGrp="1"/>
          </p:cNvSpPr>
          <p:nvPr>
            <p:ph type="sldNum" sz="quarter" idx="12"/>
          </p:nvPr>
        </p:nvSpPr>
        <p:spPr/>
        <p:txBody>
          <a:bodyPr/>
          <a:lstStyle/>
          <a:p>
            <a:fld id="{2CF8FB2B-0834-4E69-81CF-5D187DC0C246}" type="slidenum">
              <a:rPr lang="en-US" smtClean="0"/>
              <a:t>18</a:t>
            </a:fld>
            <a:endParaRPr lang="en-US"/>
          </a:p>
        </p:txBody>
      </p:sp>
      <p:sp>
        <p:nvSpPr>
          <p:cNvPr id="6" name="Title 1">
            <a:extLst>
              <a:ext uri="{FF2B5EF4-FFF2-40B4-BE49-F238E27FC236}">
                <a16:creationId xmlns:a16="http://schemas.microsoft.com/office/drawing/2014/main" id="{F8F325EA-4C58-1617-2ED6-7A9EFD365948}"/>
              </a:ext>
            </a:extLst>
          </p:cNvPr>
          <p:cNvSpPr>
            <a:spLocks noGrp="1"/>
          </p:cNvSpPr>
          <p:nvPr>
            <p:ph type="title"/>
          </p:nvPr>
        </p:nvSpPr>
        <p:spPr>
          <a:xfrm>
            <a:off x="143024" y="110817"/>
            <a:ext cx="9449549" cy="1320800"/>
          </a:xfrm>
        </p:spPr>
        <p:txBody>
          <a:bodyPr vert="horz" lIns="91440" tIns="45720" rIns="91440" bIns="45720" rtlCol="0" anchor="ctr">
            <a:normAutofit/>
          </a:bodyPr>
          <a:lstStyle/>
          <a:p>
            <a:r>
              <a:rPr lang="en-US" sz="3200" b="1" dirty="0">
                <a:solidFill>
                  <a:schemeClr val="accent2">
                    <a:lumMod val="50000"/>
                  </a:schemeClr>
                </a:solidFill>
                <a:latin typeface="Gill Sans Nova" panose="020B0602020104020203" pitchFamily="34" charset="0"/>
              </a:rPr>
              <a:t>Categorical Programs Consolidated into CDBG</a:t>
            </a:r>
            <a:endParaRPr lang="en-US" sz="3200" dirty="0">
              <a:solidFill>
                <a:schemeClr val="accent2">
                  <a:lumMod val="50000"/>
                </a:schemeClr>
              </a:solidFill>
              <a:latin typeface="Gill Sans Nova" panose="020B0602020104020203" pitchFamily="34" charset="0"/>
            </a:endParaRPr>
          </a:p>
        </p:txBody>
      </p:sp>
      <p:sp>
        <p:nvSpPr>
          <p:cNvPr id="7" name="Content Placeholder 3">
            <a:extLst>
              <a:ext uri="{FF2B5EF4-FFF2-40B4-BE49-F238E27FC236}">
                <a16:creationId xmlns:a16="http://schemas.microsoft.com/office/drawing/2014/main" id="{2971B4F5-7E4E-9A00-E3E0-4E4DA0AC46A9}"/>
              </a:ext>
            </a:extLst>
          </p:cNvPr>
          <p:cNvSpPr txBox="1">
            <a:spLocks/>
          </p:cNvSpPr>
          <p:nvPr/>
        </p:nvSpPr>
        <p:spPr>
          <a:xfrm>
            <a:off x="255168" y="1464574"/>
            <a:ext cx="9225262" cy="451087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a:solidFill>
                  <a:schemeClr val="accent2">
                    <a:lumMod val="50000"/>
                  </a:schemeClr>
                </a:solidFill>
                <a:latin typeface="Gill Sans Nova" panose="020B0602020104020203" pitchFamily="34" charset="0"/>
              </a:rPr>
              <a:t>Consolidated Categorical Programs into one program</a:t>
            </a:r>
          </a:p>
          <a:p>
            <a:r>
              <a:rPr lang="en-US" sz="2800" dirty="0">
                <a:solidFill>
                  <a:schemeClr val="accent2">
                    <a:lumMod val="50000"/>
                  </a:schemeClr>
                </a:solidFill>
                <a:latin typeface="Gill Sans Nova" panose="020B0602020104020203" pitchFamily="34" charset="0"/>
              </a:rPr>
              <a:t>13 eligible activities (versus 26 today)</a:t>
            </a:r>
          </a:p>
          <a:p>
            <a:r>
              <a:rPr lang="en-US" sz="2800" dirty="0">
                <a:solidFill>
                  <a:schemeClr val="accent2">
                    <a:lumMod val="50000"/>
                  </a:schemeClr>
                </a:solidFill>
                <a:latin typeface="Gill Sans Nova" panose="020B0602020104020203" pitchFamily="34" charset="0"/>
              </a:rPr>
              <a:t>80 percent of funding allocated to entitlement communities</a:t>
            </a:r>
          </a:p>
          <a:p>
            <a:r>
              <a:rPr lang="en-US" sz="2800" dirty="0">
                <a:solidFill>
                  <a:schemeClr val="accent2">
                    <a:lumMod val="50000"/>
                  </a:schemeClr>
                </a:solidFill>
                <a:latin typeface="Gill Sans Nova" panose="020B0602020104020203" pitchFamily="34" charset="0"/>
              </a:rPr>
              <a:t>No state CDBG program</a:t>
            </a:r>
          </a:p>
          <a:p>
            <a:r>
              <a:rPr lang="en-US" sz="2800" dirty="0">
                <a:solidFill>
                  <a:schemeClr val="accent2">
                    <a:lumMod val="50000"/>
                  </a:schemeClr>
                </a:solidFill>
                <a:latin typeface="Gill Sans Nova" panose="020B0602020104020203" pitchFamily="34" charset="0"/>
              </a:rPr>
              <a:t>HUD managed funding in non-entitlement areas</a:t>
            </a:r>
          </a:p>
        </p:txBody>
      </p:sp>
    </p:spTree>
    <p:extLst>
      <p:ext uri="{BB962C8B-B14F-4D97-AF65-F5344CB8AC3E}">
        <p14:creationId xmlns:p14="http://schemas.microsoft.com/office/powerpoint/2010/main" val="3327322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3CCCC7-8C6D-22ED-E4D8-801C5DDC40FF}"/>
              </a:ext>
            </a:extLst>
          </p:cNvPr>
          <p:cNvSpPr>
            <a:spLocks noGrp="1"/>
          </p:cNvSpPr>
          <p:nvPr>
            <p:ph type="sldNum" sz="quarter" idx="12"/>
          </p:nvPr>
        </p:nvSpPr>
        <p:spPr/>
        <p:txBody>
          <a:bodyPr/>
          <a:lstStyle/>
          <a:p>
            <a:fld id="{2CF8FB2B-0834-4E69-81CF-5D187DC0C246}" type="slidenum">
              <a:rPr lang="en-US" smtClean="0"/>
              <a:t>19</a:t>
            </a:fld>
            <a:endParaRPr lang="en-US"/>
          </a:p>
        </p:txBody>
      </p:sp>
      <p:sp>
        <p:nvSpPr>
          <p:cNvPr id="6" name="Title 1">
            <a:extLst>
              <a:ext uri="{FF2B5EF4-FFF2-40B4-BE49-F238E27FC236}">
                <a16:creationId xmlns:a16="http://schemas.microsoft.com/office/drawing/2014/main" id="{FB819C1E-828F-DE6F-DC92-A73B242A8BCD}"/>
              </a:ext>
            </a:extLst>
          </p:cNvPr>
          <p:cNvSpPr>
            <a:spLocks noGrp="1"/>
          </p:cNvSpPr>
          <p:nvPr>
            <p:ph type="title"/>
          </p:nvPr>
        </p:nvSpPr>
        <p:spPr>
          <a:xfrm>
            <a:off x="177531" y="92016"/>
            <a:ext cx="8596312" cy="1320800"/>
          </a:xfrm>
        </p:spPr>
        <p:txBody>
          <a:bodyPr vert="horz" lIns="91440" tIns="45720" rIns="91440" bIns="45720" rtlCol="0" anchor="ctr">
            <a:normAutofit/>
          </a:bodyPr>
          <a:lstStyle/>
          <a:p>
            <a:r>
              <a:rPr lang="en-US" sz="3200" b="1" dirty="0">
                <a:solidFill>
                  <a:schemeClr val="accent2">
                    <a:lumMod val="50000"/>
                  </a:schemeClr>
                </a:solidFill>
                <a:latin typeface="Gill Sans Nova" panose="020B0602020104020203" pitchFamily="34" charset="0"/>
              </a:rPr>
              <a:t>Section 108 - HCD Act of 1974</a:t>
            </a:r>
            <a:endParaRPr lang="en-US" sz="3200" dirty="0">
              <a:solidFill>
                <a:schemeClr val="accent2">
                  <a:lumMod val="50000"/>
                </a:schemeClr>
              </a:solidFill>
              <a:latin typeface="Gill Sans Nova" panose="020B0602020104020203" pitchFamily="34" charset="0"/>
            </a:endParaRPr>
          </a:p>
        </p:txBody>
      </p:sp>
      <p:sp>
        <p:nvSpPr>
          <p:cNvPr id="7" name="Content Placeholder 3">
            <a:extLst>
              <a:ext uri="{FF2B5EF4-FFF2-40B4-BE49-F238E27FC236}">
                <a16:creationId xmlns:a16="http://schemas.microsoft.com/office/drawing/2014/main" id="{0B4A4599-AF64-C537-5047-E3DA0D5D5A87}"/>
              </a:ext>
            </a:extLst>
          </p:cNvPr>
          <p:cNvSpPr txBox="1">
            <a:spLocks/>
          </p:cNvSpPr>
          <p:nvPr/>
        </p:nvSpPr>
        <p:spPr>
          <a:xfrm>
            <a:off x="64259" y="1412816"/>
            <a:ext cx="9864744" cy="4510874"/>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u="sng" dirty="0">
                <a:solidFill>
                  <a:schemeClr val="accent2">
                    <a:lumMod val="50000"/>
                  </a:schemeClr>
                </a:solidFill>
                <a:latin typeface="Gill Sans Nova" panose="020B0602020104020203" pitchFamily="34" charset="0"/>
              </a:rPr>
              <a:t>Eligibility: </a:t>
            </a:r>
            <a:r>
              <a:rPr lang="en-US" sz="2800" dirty="0">
                <a:solidFill>
                  <a:schemeClr val="accent2">
                    <a:lumMod val="50000"/>
                  </a:schemeClr>
                </a:solidFill>
                <a:latin typeface="Gill Sans Nova" panose="020B0602020104020203" pitchFamily="34" charset="0"/>
              </a:rPr>
              <a:t>financing the acquisition or assembly of real property (including such expenses as the Secretary may permit by regulation) </a:t>
            </a:r>
          </a:p>
          <a:p>
            <a:r>
              <a:rPr lang="en-US" sz="2800" u="sng" dirty="0">
                <a:solidFill>
                  <a:schemeClr val="accent2">
                    <a:lumMod val="50000"/>
                  </a:schemeClr>
                </a:solidFill>
                <a:latin typeface="Gill Sans Nova" panose="020B0602020104020203" pitchFamily="34" charset="0"/>
              </a:rPr>
              <a:t>Maximum amount: </a:t>
            </a:r>
            <a:r>
              <a:rPr lang="en-US" sz="2800" dirty="0">
                <a:solidFill>
                  <a:schemeClr val="accent2">
                    <a:lumMod val="50000"/>
                  </a:schemeClr>
                </a:solidFill>
                <a:latin typeface="Gill Sans Nova" panose="020B0602020104020203" pitchFamily="34" charset="0"/>
              </a:rPr>
              <a:t>none</a:t>
            </a:r>
          </a:p>
          <a:p>
            <a:r>
              <a:rPr lang="en-US" sz="2800" u="sng" dirty="0">
                <a:solidFill>
                  <a:schemeClr val="accent2">
                    <a:lumMod val="50000"/>
                  </a:schemeClr>
                </a:solidFill>
                <a:latin typeface="Gill Sans Nova" panose="020B0602020104020203" pitchFamily="34" charset="0"/>
              </a:rPr>
              <a:t>Security requirements:</a:t>
            </a:r>
          </a:p>
          <a:p>
            <a:pPr lvl="1"/>
            <a:r>
              <a:rPr lang="en-US" sz="2600" dirty="0">
                <a:solidFill>
                  <a:schemeClr val="accent2">
                    <a:lumMod val="50000"/>
                  </a:schemeClr>
                </a:solidFill>
                <a:latin typeface="Gill Sans Nova" panose="020B0602020104020203" pitchFamily="34" charset="0"/>
              </a:rPr>
              <a:t>HUD withholds an amount at least equal to 110 percent of the difference between the cost of acquiring the land and related expenses and the estimated proceeds to be derived from the sale or other disposition of the land</a:t>
            </a:r>
          </a:p>
          <a:p>
            <a:pPr lvl="1"/>
            <a:r>
              <a:rPr lang="en-US" sz="2600" dirty="0">
                <a:solidFill>
                  <a:schemeClr val="accent2">
                    <a:lumMod val="50000"/>
                  </a:schemeClr>
                </a:solidFill>
                <a:latin typeface="Gill Sans Nova" panose="020B0602020104020203" pitchFamily="34" charset="0"/>
              </a:rPr>
              <a:t>Pledge of FFC or revenues</a:t>
            </a:r>
          </a:p>
          <a:p>
            <a:pPr lvl="1"/>
            <a:r>
              <a:rPr lang="en-US" sz="2600" dirty="0">
                <a:solidFill>
                  <a:schemeClr val="accent2">
                    <a:lumMod val="50000"/>
                  </a:schemeClr>
                </a:solidFill>
                <a:latin typeface="Gill Sans Nova" panose="020B0602020104020203" pitchFamily="34" charset="0"/>
              </a:rPr>
              <a:t>Limited pledge of CDBG funds</a:t>
            </a:r>
          </a:p>
        </p:txBody>
      </p:sp>
    </p:spTree>
    <p:extLst>
      <p:ext uri="{BB962C8B-B14F-4D97-AF65-F5344CB8AC3E}">
        <p14:creationId xmlns:p14="http://schemas.microsoft.com/office/powerpoint/2010/main" val="1078413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D3F11C-7E6B-4F85-BD43-859AC9FB3917}"/>
              </a:ext>
            </a:extLst>
          </p:cNvPr>
          <p:cNvSpPr>
            <a:spLocks noGrp="1"/>
          </p:cNvSpPr>
          <p:nvPr>
            <p:ph idx="1"/>
          </p:nvPr>
        </p:nvSpPr>
        <p:spPr>
          <a:xfrm>
            <a:off x="533627" y="2045494"/>
            <a:ext cx="8596668" cy="3880773"/>
          </a:xfrm>
        </p:spPr>
        <p:txBody>
          <a:bodyPr>
            <a:normAutofit/>
          </a:bodyPr>
          <a:lstStyle/>
          <a:p>
            <a:pPr marL="457200" lvl="1" indent="0">
              <a:buNone/>
            </a:pPr>
            <a:endParaRPr lang="en-US" sz="2000" dirty="0"/>
          </a:p>
          <a:p>
            <a:pPr lvl="1">
              <a:buFont typeface="Wingdings" panose="05000000000000000000" pitchFamily="2" charset="2"/>
              <a:buChar char="§"/>
            </a:pPr>
            <a:endParaRPr lang="en-US" sz="2000" dirty="0"/>
          </a:p>
        </p:txBody>
      </p:sp>
      <p:sp>
        <p:nvSpPr>
          <p:cNvPr id="4" name="Slide Number Placeholder 3">
            <a:extLst>
              <a:ext uri="{FF2B5EF4-FFF2-40B4-BE49-F238E27FC236}">
                <a16:creationId xmlns:a16="http://schemas.microsoft.com/office/drawing/2014/main" id="{C008D3F5-A964-4C21-9756-384CFEC986BA}"/>
              </a:ext>
            </a:extLst>
          </p:cNvPr>
          <p:cNvSpPr>
            <a:spLocks noGrp="1"/>
          </p:cNvSpPr>
          <p:nvPr>
            <p:ph type="sldNum" sz="quarter" idx="12"/>
          </p:nvPr>
        </p:nvSpPr>
        <p:spPr/>
        <p:txBody>
          <a:bodyPr/>
          <a:lstStyle/>
          <a:p>
            <a:fld id="{2CF8FB2B-0834-4E69-81CF-5D187DC0C246}" type="slidenum">
              <a:rPr lang="en-US" smtClean="0"/>
              <a:t>2</a:t>
            </a:fld>
            <a:endParaRPr lang="en-US"/>
          </a:p>
        </p:txBody>
      </p:sp>
      <p:pic>
        <p:nvPicPr>
          <p:cNvPr id="5" name="Picture 4" descr="A logo for a company&#10;&#10;Description automatically generated">
            <a:extLst>
              <a:ext uri="{FF2B5EF4-FFF2-40B4-BE49-F238E27FC236}">
                <a16:creationId xmlns:a16="http://schemas.microsoft.com/office/drawing/2014/main" id="{849811A0-52F2-5043-8676-4C42AD872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3" y="5835835"/>
            <a:ext cx="1698968" cy="788578"/>
          </a:xfrm>
          <a:prstGeom prst="rect">
            <a:avLst/>
          </a:prstGeom>
        </p:spPr>
      </p:pic>
      <p:sp>
        <p:nvSpPr>
          <p:cNvPr id="6" name="Subtitle 2">
            <a:extLst>
              <a:ext uri="{FF2B5EF4-FFF2-40B4-BE49-F238E27FC236}">
                <a16:creationId xmlns:a16="http://schemas.microsoft.com/office/drawing/2014/main" id="{B1B82179-C4AD-968B-B5B8-E2014065D11A}"/>
              </a:ext>
            </a:extLst>
          </p:cNvPr>
          <p:cNvSpPr txBox="1">
            <a:spLocks/>
          </p:cNvSpPr>
          <p:nvPr/>
        </p:nvSpPr>
        <p:spPr>
          <a:xfrm>
            <a:off x="193548" y="93848"/>
            <a:ext cx="11804903" cy="3219386"/>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dirty="0"/>
          </a:p>
          <a:p>
            <a:pPr marL="0" indent="0">
              <a:buNone/>
            </a:pPr>
            <a:r>
              <a:rPr lang="en-US" sz="12800" b="1" dirty="0">
                <a:solidFill>
                  <a:schemeClr val="accent2">
                    <a:lumMod val="50000"/>
                  </a:schemeClr>
                </a:solidFill>
                <a:ea typeface="Calibri" panose="020F0502020204030204" pitchFamily="34" charset="0"/>
                <a:cs typeface="Calibri" panose="020F0502020204030204" pitchFamily="34" charset="0"/>
              </a:rPr>
              <a:t>PRESENTORS</a:t>
            </a:r>
          </a:p>
          <a:p>
            <a:pPr marL="0" indent="0">
              <a:buNone/>
            </a:pPr>
            <a:endParaRPr lang="en-US" sz="3200" dirty="0">
              <a:solidFill>
                <a:schemeClr val="accent2">
                  <a:lumMod val="50000"/>
                </a:schemeClr>
              </a:solidFill>
              <a:ea typeface="Calibri" panose="020F0502020204030204" pitchFamily="34" charset="0"/>
              <a:cs typeface="Calibri" panose="020F0502020204030204" pitchFamily="34" charset="0"/>
            </a:endParaRPr>
          </a:p>
          <a:p>
            <a:pPr marL="0" indent="0">
              <a:buNone/>
            </a:pPr>
            <a:r>
              <a:rPr lang="en-US" sz="11200" dirty="0">
                <a:solidFill>
                  <a:schemeClr val="accent2">
                    <a:lumMod val="50000"/>
                  </a:schemeClr>
                </a:solidFill>
                <a:ea typeface="Calibri" panose="020F0502020204030204" pitchFamily="34" charset="0"/>
                <a:cs typeface="Calibri" panose="020F0502020204030204" pitchFamily="34" charset="0"/>
              </a:rPr>
              <a:t>Paul Webster, HUD Director, Financial Management Division</a:t>
            </a:r>
          </a:p>
          <a:p>
            <a:endParaRPr lang="en-US" sz="3200" dirty="0">
              <a:solidFill>
                <a:schemeClr val="accent2">
                  <a:lumMod val="50000"/>
                </a:schemeClr>
              </a:solidFill>
              <a:ea typeface="Calibri" panose="020F0502020204030204" pitchFamily="34" charset="0"/>
              <a:cs typeface="Calibri" panose="020F0502020204030204" pitchFamily="34" charset="0"/>
            </a:endParaRPr>
          </a:p>
          <a:p>
            <a:pPr marL="0" indent="0">
              <a:buNone/>
            </a:pPr>
            <a:r>
              <a:rPr lang="en-US" sz="11200" dirty="0">
                <a:solidFill>
                  <a:schemeClr val="accent2">
                    <a:lumMod val="50000"/>
                  </a:schemeClr>
                </a:solidFill>
                <a:ea typeface="Calibri" panose="020F0502020204030204" pitchFamily="34" charset="0"/>
                <a:cs typeface="Calibri" panose="020F0502020204030204" pitchFamily="34" charset="0"/>
              </a:rPr>
              <a:t>James Barnes, Retired HUD Director and </a:t>
            </a:r>
          </a:p>
          <a:p>
            <a:pPr marL="0" indent="0">
              <a:buNone/>
            </a:pPr>
            <a:r>
              <a:rPr lang="en-US" sz="11200" dirty="0">
                <a:solidFill>
                  <a:schemeClr val="accent2">
                    <a:lumMod val="50000"/>
                  </a:schemeClr>
                </a:solidFill>
                <a:ea typeface="Calibri" panose="020F0502020204030204" pitchFamily="34" charset="0"/>
                <a:cs typeface="Calibri" panose="020F0502020204030204" pitchFamily="34" charset="0"/>
              </a:rPr>
              <a:t>Local Government Director</a:t>
            </a:r>
          </a:p>
          <a:p>
            <a:endParaRPr lang="en-US" sz="3200" dirty="0">
              <a:solidFill>
                <a:schemeClr val="accent2">
                  <a:lumMod val="50000"/>
                </a:schemeClr>
              </a:solidFill>
              <a:ea typeface="Calibri" panose="020F0502020204030204" pitchFamily="34" charset="0"/>
              <a:cs typeface="Calibri" panose="020F0502020204030204" pitchFamily="34" charset="0"/>
            </a:endParaRPr>
          </a:p>
          <a:p>
            <a:pPr marL="0" indent="0">
              <a:buNone/>
            </a:pPr>
            <a:r>
              <a:rPr lang="en-US" sz="11200" dirty="0">
                <a:solidFill>
                  <a:schemeClr val="accent2">
                    <a:lumMod val="50000"/>
                  </a:schemeClr>
                </a:solidFill>
                <a:ea typeface="Calibri" panose="020F0502020204030204" pitchFamily="34" charset="0"/>
                <a:cs typeface="Calibri" panose="020F0502020204030204" pitchFamily="34" charset="0"/>
              </a:rPr>
              <a:t>Mark Tigan, Professor of Practice, Clark University (Ret.); </a:t>
            </a:r>
          </a:p>
          <a:p>
            <a:pPr marL="0" indent="0">
              <a:buNone/>
            </a:pPr>
            <a:r>
              <a:rPr lang="en-US" sz="11200" dirty="0">
                <a:solidFill>
                  <a:schemeClr val="accent2">
                    <a:lumMod val="50000"/>
                  </a:schemeClr>
                </a:solidFill>
                <a:ea typeface="Calibri" panose="020F0502020204030204" pitchFamily="34" charset="0"/>
                <a:cs typeface="Calibri" panose="020F0502020204030204" pitchFamily="34" charset="0"/>
              </a:rPr>
              <a:t>CD Director (Ret.)</a:t>
            </a:r>
          </a:p>
          <a:p>
            <a:endParaRPr lang="en-US" sz="3200" b="1" dirty="0">
              <a:solidFill>
                <a:schemeClr val="accent2">
                  <a:lumMod val="50000"/>
                </a:schemeClr>
              </a:solidFill>
              <a:ea typeface="Calibri" panose="020F0502020204030204" pitchFamily="34" charset="0"/>
              <a:cs typeface="Calibri" panose="020F0502020204030204" pitchFamily="34" charset="0"/>
            </a:endParaRPr>
          </a:p>
          <a:p>
            <a:pPr marL="0" indent="0">
              <a:buNone/>
            </a:pPr>
            <a:r>
              <a:rPr lang="en-US" sz="12800" b="1" dirty="0">
                <a:solidFill>
                  <a:schemeClr val="accent2">
                    <a:lumMod val="50000"/>
                  </a:schemeClr>
                </a:solidFill>
                <a:ea typeface="Calibri" panose="020F0502020204030204" pitchFamily="34" charset="0"/>
                <a:cs typeface="Calibri" panose="020F0502020204030204" pitchFamily="34" charset="0"/>
              </a:rPr>
              <a:t>MODERATOR</a:t>
            </a:r>
          </a:p>
          <a:p>
            <a:pPr marL="0" indent="0">
              <a:buNone/>
            </a:pPr>
            <a:r>
              <a:rPr lang="en-US" sz="11200" dirty="0">
                <a:solidFill>
                  <a:schemeClr val="accent2">
                    <a:lumMod val="50000"/>
                  </a:schemeClr>
                </a:solidFill>
                <a:ea typeface="Calibri" panose="020F0502020204030204" pitchFamily="34" charset="0"/>
                <a:cs typeface="Calibri" panose="020F0502020204030204" pitchFamily="34" charset="0"/>
              </a:rPr>
              <a:t>Patrick J. Sullivan, Retired Director, Housing and</a:t>
            </a:r>
          </a:p>
          <a:p>
            <a:pPr marL="0" indent="0">
              <a:buNone/>
            </a:pPr>
            <a:r>
              <a:rPr lang="en-US" sz="11200" dirty="0">
                <a:solidFill>
                  <a:schemeClr val="accent2">
                    <a:lumMod val="50000"/>
                  </a:schemeClr>
                </a:solidFill>
                <a:ea typeface="Calibri" panose="020F0502020204030204" pitchFamily="34" charset="0"/>
                <a:cs typeface="Calibri" panose="020F0502020204030204" pitchFamily="34" charset="0"/>
              </a:rPr>
              <a:t>Community Development, City of New Bedford, MA </a:t>
            </a:r>
          </a:p>
        </p:txBody>
      </p:sp>
    </p:spTree>
    <p:extLst>
      <p:ext uri="{BB962C8B-B14F-4D97-AF65-F5344CB8AC3E}">
        <p14:creationId xmlns:p14="http://schemas.microsoft.com/office/powerpoint/2010/main" val="1182636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3CCCC7-8C6D-22ED-E4D8-801C5DDC40FF}"/>
              </a:ext>
            </a:extLst>
          </p:cNvPr>
          <p:cNvSpPr>
            <a:spLocks noGrp="1"/>
          </p:cNvSpPr>
          <p:nvPr>
            <p:ph type="sldNum" sz="quarter" idx="12"/>
          </p:nvPr>
        </p:nvSpPr>
        <p:spPr/>
        <p:txBody>
          <a:bodyPr/>
          <a:lstStyle/>
          <a:p>
            <a:fld id="{2CF8FB2B-0834-4E69-81CF-5D187DC0C246}" type="slidenum">
              <a:rPr lang="en-US" smtClean="0"/>
              <a:t>20</a:t>
            </a:fld>
            <a:endParaRPr lang="en-US"/>
          </a:p>
        </p:txBody>
      </p:sp>
      <p:sp>
        <p:nvSpPr>
          <p:cNvPr id="6" name="Title 1">
            <a:extLst>
              <a:ext uri="{FF2B5EF4-FFF2-40B4-BE49-F238E27FC236}">
                <a16:creationId xmlns:a16="http://schemas.microsoft.com/office/drawing/2014/main" id="{D5C434B4-A466-B565-44CE-65767750E625}"/>
              </a:ext>
            </a:extLst>
          </p:cNvPr>
          <p:cNvSpPr>
            <a:spLocks noGrp="1"/>
          </p:cNvSpPr>
          <p:nvPr>
            <p:ph type="title"/>
          </p:nvPr>
        </p:nvSpPr>
        <p:spPr>
          <a:xfrm>
            <a:off x="186157" y="74762"/>
            <a:ext cx="8596312" cy="1320800"/>
          </a:xfrm>
        </p:spPr>
        <p:txBody>
          <a:bodyPr vert="horz" lIns="91440" tIns="45720" rIns="91440" bIns="45720" rtlCol="0" anchor="ctr">
            <a:normAutofit/>
          </a:bodyPr>
          <a:lstStyle/>
          <a:p>
            <a:r>
              <a:rPr lang="en-US" sz="3200" b="1" dirty="0">
                <a:solidFill>
                  <a:schemeClr val="accent2">
                    <a:lumMod val="50000"/>
                  </a:schemeClr>
                </a:solidFill>
                <a:latin typeface="Gill Sans Nova" panose="020B0602020104020203" pitchFamily="34" charset="0"/>
              </a:rPr>
              <a:t>Section 108 - HCD Act of 1977, Cont.</a:t>
            </a:r>
            <a:endParaRPr lang="en-US" sz="3200" dirty="0">
              <a:solidFill>
                <a:schemeClr val="accent2">
                  <a:lumMod val="50000"/>
                </a:schemeClr>
              </a:solidFill>
              <a:latin typeface="Gill Sans Nova" panose="020B0602020104020203" pitchFamily="34" charset="0"/>
            </a:endParaRPr>
          </a:p>
        </p:txBody>
      </p:sp>
      <p:sp>
        <p:nvSpPr>
          <p:cNvPr id="7" name="Content Placeholder 3">
            <a:extLst>
              <a:ext uri="{FF2B5EF4-FFF2-40B4-BE49-F238E27FC236}">
                <a16:creationId xmlns:a16="http://schemas.microsoft.com/office/drawing/2014/main" id="{D8EBD1A4-A3C2-EC79-57EC-FCDC96F88133}"/>
              </a:ext>
            </a:extLst>
          </p:cNvPr>
          <p:cNvSpPr txBox="1">
            <a:spLocks/>
          </p:cNvSpPr>
          <p:nvPr/>
        </p:nvSpPr>
        <p:spPr>
          <a:xfrm>
            <a:off x="258917" y="1237563"/>
            <a:ext cx="10023770" cy="451087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u="sng" dirty="0">
                <a:solidFill>
                  <a:schemeClr val="accent2">
                    <a:lumMod val="50000"/>
                  </a:schemeClr>
                </a:solidFill>
                <a:latin typeface="Gill Sans Nova" panose="020B0602020104020203" pitchFamily="34" charset="0"/>
              </a:rPr>
              <a:t>Eligibility: </a:t>
            </a:r>
            <a:r>
              <a:rPr lang="en-US" sz="2800" dirty="0">
                <a:solidFill>
                  <a:schemeClr val="accent2">
                    <a:lumMod val="50000"/>
                  </a:schemeClr>
                </a:solidFill>
                <a:latin typeface="Gill Sans Nova" panose="020B0602020104020203" pitchFamily="34" charset="0"/>
              </a:rPr>
              <a:t>added rehabilitation of publicly owned real property</a:t>
            </a:r>
          </a:p>
          <a:p>
            <a:r>
              <a:rPr lang="en-US" sz="2800" u="sng" dirty="0">
                <a:solidFill>
                  <a:schemeClr val="accent2">
                    <a:lumMod val="50000"/>
                  </a:schemeClr>
                </a:solidFill>
                <a:latin typeface="Gill Sans Nova" panose="020B0602020104020203" pitchFamily="34" charset="0"/>
              </a:rPr>
              <a:t>Maximum amount: </a:t>
            </a:r>
            <a:r>
              <a:rPr lang="en-US" sz="2800" dirty="0">
                <a:solidFill>
                  <a:schemeClr val="accent2">
                    <a:lumMod val="50000"/>
                  </a:schemeClr>
                </a:solidFill>
                <a:latin typeface="Gill Sans Nova" panose="020B0602020104020203" pitchFamily="34" charset="0"/>
              </a:rPr>
              <a:t>none 3 times CDBG allocation</a:t>
            </a:r>
          </a:p>
          <a:p>
            <a:r>
              <a:rPr lang="en-US" sz="2800" u="sng" dirty="0">
                <a:solidFill>
                  <a:schemeClr val="accent2">
                    <a:lumMod val="50000"/>
                  </a:schemeClr>
                </a:solidFill>
                <a:latin typeface="Gill Sans Nova" panose="020B0602020104020203" pitchFamily="34" charset="0"/>
              </a:rPr>
              <a:t>Security requirements:</a:t>
            </a:r>
          </a:p>
          <a:p>
            <a:pPr lvl="1"/>
            <a:r>
              <a:rPr lang="en-US" sz="2600" dirty="0">
                <a:solidFill>
                  <a:schemeClr val="accent2">
                    <a:lumMod val="50000"/>
                  </a:schemeClr>
                </a:solidFill>
                <a:latin typeface="Gill Sans Nova" panose="020B0602020104020203" pitchFamily="34" charset="0"/>
              </a:rPr>
              <a:t>Pledge of CDBG funds</a:t>
            </a:r>
          </a:p>
          <a:p>
            <a:pPr lvl="1"/>
            <a:r>
              <a:rPr lang="en-US" sz="2600" dirty="0">
                <a:solidFill>
                  <a:schemeClr val="accent2">
                    <a:lumMod val="50000"/>
                  </a:schemeClr>
                </a:solidFill>
                <a:latin typeface="Gill Sans Nova" panose="020B0602020104020203" pitchFamily="34" charset="0"/>
              </a:rPr>
              <a:t>Additional security as required by HUD</a:t>
            </a:r>
          </a:p>
        </p:txBody>
      </p:sp>
    </p:spTree>
    <p:extLst>
      <p:ext uri="{BB962C8B-B14F-4D97-AF65-F5344CB8AC3E}">
        <p14:creationId xmlns:p14="http://schemas.microsoft.com/office/powerpoint/2010/main" val="3476170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A032DC-5B90-2174-1EDA-925B1C1C609E}"/>
              </a:ext>
            </a:extLst>
          </p:cNvPr>
          <p:cNvSpPr>
            <a:spLocks noGrp="1"/>
          </p:cNvSpPr>
          <p:nvPr>
            <p:ph type="sldNum" sz="quarter" idx="12"/>
          </p:nvPr>
        </p:nvSpPr>
        <p:spPr/>
        <p:txBody>
          <a:bodyPr/>
          <a:lstStyle/>
          <a:p>
            <a:fld id="{2CF8FB2B-0834-4E69-81CF-5D187DC0C246}" type="slidenum">
              <a:rPr lang="en-US" smtClean="0"/>
              <a:t>21</a:t>
            </a:fld>
            <a:endParaRPr lang="en-US"/>
          </a:p>
        </p:txBody>
      </p:sp>
      <p:sp>
        <p:nvSpPr>
          <p:cNvPr id="5" name="TextBox 4">
            <a:extLst>
              <a:ext uri="{FF2B5EF4-FFF2-40B4-BE49-F238E27FC236}">
                <a16:creationId xmlns:a16="http://schemas.microsoft.com/office/drawing/2014/main" id="{EDFB2404-220F-48EC-AB11-75E52A0FCF0E}"/>
              </a:ext>
            </a:extLst>
          </p:cNvPr>
          <p:cNvSpPr txBox="1"/>
          <p:nvPr/>
        </p:nvSpPr>
        <p:spPr>
          <a:xfrm>
            <a:off x="497239" y="159125"/>
            <a:ext cx="8093424" cy="584775"/>
          </a:xfrm>
          <a:prstGeom prst="rect">
            <a:avLst/>
          </a:prstGeom>
          <a:noFill/>
        </p:spPr>
        <p:txBody>
          <a:bodyPr wrap="square">
            <a:spAutoFit/>
          </a:bodyPr>
          <a:lstStyle/>
          <a:p>
            <a:pPr defTabSz="914400"/>
            <a:r>
              <a:rPr lang="en-US" sz="3200" b="1" dirty="0">
                <a:solidFill>
                  <a:srgbClr val="156082">
                    <a:lumMod val="75000"/>
                  </a:srgbClr>
                </a:solidFill>
                <a:latin typeface="Aptos" panose="02110004020202020204"/>
              </a:rPr>
              <a:t>CDBG and Section 108 Changes  </a:t>
            </a:r>
          </a:p>
        </p:txBody>
      </p:sp>
      <p:sp>
        <p:nvSpPr>
          <p:cNvPr id="2" name="Content Placeholder 3">
            <a:extLst>
              <a:ext uri="{FF2B5EF4-FFF2-40B4-BE49-F238E27FC236}">
                <a16:creationId xmlns:a16="http://schemas.microsoft.com/office/drawing/2014/main" id="{DE822DCD-B975-20F7-4867-911403B7514A}"/>
              </a:ext>
            </a:extLst>
          </p:cNvPr>
          <p:cNvSpPr txBox="1">
            <a:spLocks/>
          </p:cNvSpPr>
          <p:nvPr/>
        </p:nvSpPr>
        <p:spPr>
          <a:xfrm>
            <a:off x="259687" y="1056409"/>
            <a:ext cx="9488162" cy="451087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u="sng" dirty="0">
                <a:solidFill>
                  <a:schemeClr val="accent2">
                    <a:lumMod val="50000"/>
                  </a:schemeClr>
                </a:solidFill>
                <a:latin typeface="Gill Sans Nova" panose="020B0602020104020203" pitchFamily="34" charset="0"/>
              </a:rPr>
              <a:t>HCD Act of 1983 </a:t>
            </a:r>
            <a:r>
              <a:rPr lang="en-US" sz="2800" dirty="0">
                <a:solidFill>
                  <a:schemeClr val="accent2">
                    <a:lumMod val="50000"/>
                  </a:schemeClr>
                </a:solidFill>
                <a:latin typeface="Gill Sans Nova" panose="020B0602020104020203" pitchFamily="34" charset="0"/>
              </a:rPr>
              <a:t>– 51 percent overall LMI, Section 108 can be used to assist a grantee in obtaining financing only if the grantee has made efforts to obtain such financing without the use of such guarantee and cannot complete such financing consistent with the timely execution of the program plans without such guarantee.</a:t>
            </a:r>
          </a:p>
          <a:p>
            <a:r>
              <a:rPr lang="en-US" sz="2800" u="sng" dirty="0">
                <a:solidFill>
                  <a:schemeClr val="accent2">
                    <a:lumMod val="50000"/>
                  </a:schemeClr>
                </a:solidFill>
                <a:latin typeface="Gill Sans Nova" panose="020B0602020104020203" pitchFamily="34" charset="0"/>
              </a:rPr>
              <a:t>HCD Act of 1987 </a:t>
            </a:r>
            <a:r>
              <a:rPr lang="en-US" sz="2800" b="1" dirty="0">
                <a:solidFill>
                  <a:schemeClr val="accent2">
                    <a:lumMod val="50000"/>
                  </a:schemeClr>
                </a:solidFill>
                <a:latin typeface="Gill Sans Nova" panose="020B0602020104020203" pitchFamily="34" charset="0"/>
              </a:rPr>
              <a:t>– </a:t>
            </a:r>
            <a:r>
              <a:rPr lang="en-US" sz="2800" dirty="0">
                <a:solidFill>
                  <a:schemeClr val="accent2">
                    <a:lumMod val="50000"/>
                  </a:schemeClr>
                </a:solidFill>
                <a:latin typeface="Gill Sans Nova" panose="020B0602020104020203" pitchFamily="34" charset="0"/>
              </a:rPr>
              <a:t>60 percent overall LMI, housing rehab and economic development activities added to Section 108 eligibility list. </a:t>
            </a:r>
          </a:p>
          <a:p>
            <a:endParaRPr lang="en-US" sz="2800" dirty="0">
              <a:solidFill>
                <a:schemeClr val="accent2">
                  <a:lumMod val="50000"/>
                </a:schemeClr>
              </a:solidFill>
              <a:latin typeface="Gill Sans Nova" panose="020B0602020104020203" pitchFamily="34" charset="0"/>
            </a:endParaRPr>
          </a:p>
        </p:txBody>
      </p:sp>
    </p:spTree>
    <p:extLst>
      <p:ext uri="{BB962C8B-B14F-4D97-AF65-F5344CB8AC3E}">
        <p14:creationId xmlns:p14="http://schemas.microsoft.com/office/powerpoint/2010/main" val="3409810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A032DC-5B90-2174-1EDA-925B1C1C609E}"/>
              </a:ext>
            </a:extLst>
          </p:cNvPr>
          <p:cNvSpPr>
            <a:spLocks noGrp="1"/>
          </p:cNvSpPr>
          <p:nvPr>
            <p:ph type="sldNum" sz="quarter" idx="12"/>
          </p:nvPr>
        </p:nvSpPr>
        <p:spPr/>
        <p:txBody>
          <a:bodyPr/>
          <a:lstStyle/>
          <a:p>
            <a:fld id="{2CF8FB2B-0834-4E69-81CF-5D187DC0C246}" type="slidenum">
              <a:rPr lang="en-US" smtClean="0"/>
              <a:t>22</a:t>
            </a:fld>
            <a:endParaRPr lang="en-US"/>
          </a:p>
        </p:txBody>
      </p:sp>
      <p:sp>
        <p:nvSpPr>
          <p:cNvPr id="2" name="Content Placeholder 3">
            <a:extLst>
              <a:ext uri="{FF2B5EF4-FFF2-40B4-BE49-F238E27FC236}">
                <a16:creationId xmlns:a16="http://schemas.microsoft.com/office/drawing/2014/main" id="{DE822DCD-B975-20F7-4867-911403B7514A}"/>
              </a:ext>
            </a:extLst>
          </p:cNvPr>
          <p:cNvSpPr txBox="1">
            <a:spLocks/>
          </p:cNvSpPr>
          <p:nvPr/>
        </p:nvSpPr>
        <p:spPr>
          <a:xfrm>
            <a:off x="259687" y="1056409"/>
            <a:ext cx="9488162" cy="4510874"/>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u="sng" dirty="0">
                <a:solidFill>
                  <a:schemeClr val="accent2">
                    <a:lumMod val="50000"/>
                  </a:schemeClr>
                </a:solidFill>
                <a:latin typeface="Gill Sans Nova" panose="020B0602020104020203" pitchFamily="34" charset="0"/>
              </a:rPr>
              <a:t>HCD Act of 1983 </a:t>
            </a:r>
            <a:r>
              <a:rPr lang="en-US" sz="2800" dirty="0">
                <a:solidFill>
                  <a:schemeClr val="accent2">
                    <a:lumMod val="50000"/>
                  </a:schemeClr>
                </a:solidFill>
                <a:latin typeface="Gill Sans Nova" panose="020B0602020104020203" pitchFamily="34" charset="0"/>
              </a:rPr>
              <a:t>– 51 percent overall LMI, Section 108 can be used to assist a grantee in obtaining financing only if the grantee has made efforts to obtain such financing without the use of such guarantee and cannot complete such financing consistent with the timely execution of the program plans without such guarantee.</a:t>
            </a:r>
          </a:p>
          <a:p>
            <a:pPr marL="0" indent="0">
              <a:buNone/>
            </a:pPr>
            <a:endParaRPr lang="en-US" sz="1100" dirty="0">
              <a:solidFill>
                <a:schemeClr val="accent2">
                  <a:lumMod val="50000"/>
                </a:schemeClr>
              </a:solidFill>
              <a:latin typeface="Gill Sans Nova" panose="020B0602020104020203" pitchFamily="34" charset="0"/>
            </a:endParaRPr>
          </a:p>
          <a:p>
            <a:r>
              <a:rPr lang="en-US" sz="2800" u="sng" dirty="0">
                <a:solidFill>
                  <a:schemeClr val="accent2">
                    <a:lumMod val="50000"/>
                  </a:schemeClr>
                </a:solidFill>
                <a:latin typeface="Gill Sans Nova" panose="020B0602020104020203" pitchFamily="34" charset="0"/>
              </a:rPr>
              <a:t>HCD Act of 1987 </a:t>
            </a:r>
            <a:r>
              <a:rPr lang="en-US" sz="2800" b="1" dirty="0">
                <a:solidFill>
                  <a:schemeClr val="accent2">
                    <a:lumMod val="50000"/>
                  </a:schemeClr>
                </a:solidFill>
                <a:latin typeface="Gill Sans Nova" panose="020B0602020104020203" pitchFamily="34" charset="0"/>
              </a:rPr>
              <a:t>– </a:t>
            </a:r>
            <a:r>
              <a:rPr lang="en-US" sz="2800" dirty="0">
                <a:solidFill>
                  <a:schemeClr val="accent2">
                    <a:lumMod val="50000"/>
                  </a:schemeClr>
                </a:solidFill>
                <a:latin typeface="Gill Sans Nova" panose="020B0602020104020203" pitchFamily="34" charset="0"/>
              </a:rPr>
              <a:t>60 percent overall LMI, housing rehab and economic development activities added to Section 108 eligibility list. </a:t>
            </a:r>
          </a:p>
          <a:p>
            <a:pPr marL="0" indent="0">
              <a:buNone/>
            </a:pPr>
            <a:endParaRPr lang="en-US" sz="1100" dirty="0">
              <a:solidFill>
                <a:schemeClr val="accent2">
                  <a:lumMod val="50000"/>
                </a:schemeClr>
              </a:solidFill>
              <a:latin typeface="Gill Sans Nova" panose="020B0602020104020203" pitchFamily="34" charset="0"/>
            </a:endParaRPr>
          </a:p>
          <a:p>
            <a:r>
              <a:rPr lang="en-US" sz="2800" u="sng" dirty="0">
                <a:solidFill>
                  <a:schemeClr val="accent2">
                    <a:lumMod val="50000"/>
                  </a:schemeClr>
                </a:solidFill>
                <a:latin typeface="Gill Sans Nova" panose="020B0602020104020203" pitchFamily="34" charset="0"/>
              </a:rPr>
              <a:t>Cranston-Gonzalez (1990) </a:t>
            </a:r>
            <a:r>
              <a:rPr lang="en-US" sz="2800" dirty="0">
                <a:solidFill>
                  <a:schemeClr val="accent2">
                    <a:lumMod val="50000"/>
                  </a:schemeClr>
                </a:solidFill>
                <a:latin typeface="Gill Sans Nova" panose="020B0602020104020203" pitchFamily="34" charset="0"/>
              </a:rPr>
              <a:t>– HOME program created, 70 percent overall LMI, Section 108 changes:</a:t>
            </a:r>
          </a:p>
          <a:p>
            <a:pPr lvl="1"/>
            <a:r>
              <a:rPr lang="en-US" sz="2600" dirty="0">
                <a:solidFill>
                  <a:schemeClr val="accent2">
                    <a:lumMod val="50000"/>
                  </a:schemeClr>
                </a:solidFill>
                <a:latin typeface="Gill Sans Nova" panose="020B0602020104020203" pitchFamily="34" charset="0"/>
              </a:rPr>
              <a:t>108 eligibility for non-entitlement communities, </a:t>
            </a:r>
          </a:p>
          <a:p>
            <a:pPr lvl="1"/>
            <a:r>
              <a:rPr lang="en-US" sz="2600" dirty="0">
                <a:solidFill>
                  <a:schemeClr val="accent2">
                    <a:lumMod val="50000"/>
                  </a:schemeClr>
                </a:solidFill>
                <a:latin typeface="Gill Sans Nova" panose="020B0602020104020203" pitchFamily="34" charset="0"/>
              </a:rPr>
              <a:t>20- year repayment period, maximum amount 5 times CDBG allocation,</a:t>
            </a:r>
          </a:p>
          <a:p>
            <a:pPr lvl="1"/>
            <a:r>
              <a:rPr lang="en-US" sz="2600" dirty="0">
                <a:solidFill>
                  <a:schemeClr val="accent2">
                    <a:lumMod val="50000"/>
                  </a:schemeClr>
                </a:solidFill>
                <a:latin typeface="Gill Sans Nova" panose="020B0602020104020203" pitchFamily="34" charset="0"/>
              </a:rPr>
              <a:t>70/30 split between entitlement/nonentitlement public entities, </a:t>
            </a:r>
          </a:p>
          <a:p>
            <a:pPr lvl="1"/>
            <a:r>
              <a:rPr lang="en-US" sz="2600" dirty="0">
                <a:solidFill>
                  <a:schemeClr val="accent2">
                    <a:lumMod val="50000"/>
                  </a:schemeClr>
                </a:solidFill>
                <a:latin typeface="Gill Sans Nova" panose="020B0602020104020203" pitchFamily="34" charset="0"/>
              </a:rPr>
              <a:t>limits ($35m entitlement, $7m nonentitlement) </a:t>
            </a:r>
          </a:p>
          <a:p>
            <a:endParaRPr lang="en-US" sz="2800" dirty="0">
              <a:solidFill>
                <a:schemeClr val="accent2">
                  <a:lumMod val="50000"/>
                </a:schemeClr>
              </a:solidFill>
              <a:latin typeface="Gill Sans Nova" panose="020B0602020104020203" pitchFamily="34" charset="0"/>
            </a:endParaRPr>
          </a:p>
        </p:txBody>
      </p:sp>
      <p:sp>
        <p:nvSpPr>
          <p:cNvPr id="3" name="TextBox 2">
            <a:extLst>
              <a:ext uri="{FF2B5EF4-FFF2-40B4-BE49-F238E27FC236}">
                <a16:creationId xmlns:a16="http://schemas.microsoft.com/office/drawing/2014/main" id="{DA104A60-5DB0-AB2A-E571-136C812FAA3B}"/>
              </a:ext>
            </a:extLst>
          </p:cNvPr>
          <p:cNvSpPr txBox="1"/>
          <p:nvPr/>
        </p:nvSpPr>
        <p:spPr>
          <a:xfrm>
            <a:off x="497239" y="159125"/>
            <a:ext cx="8093424" cy="584775"/>
          </a:xfrm>
          <a:prstGeom prst="rect">
            <a:avLst/>
          </a:prstGeom>
          <a:noFill/>
        </p:spPr>
        <p:txBody>
          <a:bodyPr wrap="square">
            <a:spAutoFit/>
          </a:bodyPr>
          <a:lstStyle/>
          <a:p>
            <a:pPr defTabSz="914400"/>
            <a:r>
              <a:rPr lang="en-US" sz="3200" b="1" dirty="0">
                <a:solidFill>
                  <a:srgbClr val="156082">
                    <a:lumMod val="75000"/>
                  </a:srgbClr>
                </a:solidFill>
                <a:latin typeface="Aptos" panose="02110004020202020204"/>
              </a:rPr>
              <a:t>CDBG and Section 108 Changes, Cont.  </a:t>
            </a:r>
          </a:p>
        </p:txBody>
      </p:sp>
    </p:spTree>
    <p:extLst>
      <p:ext uri="{BB962C8B-B14F-4D97-AF65-F5344CB8AC3E}">
        <p14:creationId xmlns:p14="http://schemas.microsoft.com/office/powerpoint/2010/main" val="2362125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A032DC-5B90-2174-1EDA-925B1C1C609E}"/>
              </a:ext>
            </a:extLst>
          </p:cNvPr>
          <p:cNvSpPr>
            <a:spLocks noGrp="1"/>
          </p:cNvSpPr>
          <p:nvPr>
            <p:ph type="sldNum" sz="quarter" idx="12"/>
          </p:nvPr>
        </p:nvSpPr>
        <p:spPr/>
        <p:txBody>
          <a:bodyPr/>
          <a:lstStyle/>
          <a:p>
            <a:fld id="{2CF8FB2B-0834-4E69-81CF-5D187DC0C246}" type="slidenum">
              <a:rPr lang="en-US" smtClean="0"/>
              <a:t>23</a:t>
            </a:fld>
            <a:endParaRPr lang="en-US"/>
          </a:p>
        </p:txBody>
      </p:sp>
      <p:sp>
        <p:nvSpPr>
          <p:cNvPr id="7" name="Content Placeholder 3">
            <a:extLst>
              <a:ext uri="{FF2B5EF4-FFF2-40B4-BE49-F238E27FC236}">
                <a16:creationId xmlns:a16="http://schemas.microsoft.com/office/drawing/2014/main" id="{0D567F0D-4AD6-CFF1-BCCF-DA0C7ED27C76}"/>
              </a:ext>
            </a:extLst>
          </p:cNvPr>
          <p:cNvSpPr txBox="1">
            <a:spLocks/>
          </p:cNvSpPr>
          <p:nvPr/>
        </p:nvSpPr>
        <p:spPr>
          <a:xfrm>
            <a:off x="199301" y="1082288"/>
            <a:ext cx="8902173" cy="451087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u="sng" dirty="0">
                <a:solidFill>
                  <a:schemeClr val="accent2">
                    <a:lumMod val="50000"/>
                  </a:schemeClr>
                </a:solidFill>
                <a:latin typeface="Gill Sans Nova" panose="020B0602020104020203" pitchFamily="34" charset="0"/>
              </a:rPr>
              <a:t>1994 (Multifamily Housing Property Disposition) </a:t>
            </a:r>
            <a:r>
              <a:rPr lang="en-US" sz="2800" dirty="0">
                <a:solidFill>
                  <a:schemeClr val="accent2">
                    <a:lumMod val="50000"/>
                  </a:schemeClr>
                </a:solidFill>
                <a:latin typeface="Gill Sans Nova" panose="020B0602020104020203" pitchFamily="34" charset="0"/>
              </a:rPr>
              <a:t>– </a:t>
            </a:r>
          </a:p>
          <a:p>
            <a:pPr lvl="1"/>
            <a:r>
              <a:rPr lang="en-US" sz="2600" dirty="0">
                <a:solidFill>
                  <a:schemeClr val="accent2">
                    <a:lumMod val="50000"/>
                  </a:schemeClr>
                </a:solidFill>
                <a:latin typeface="Gill Sans Nova" panose="020B0602020104020203" pitchFamily="34" charset="0"/>
              </a:rPr>
              <a:t>Added public facilities/improvements as 108 eligible activity</a:t>
            </a:r>
          </a:p>
          <a:p>
            <a:pPr lvl="1"/>
            <a:r>
              <a:rPr lang="en-US" sz="2600" dirty="0">
                <a:solidFill>
                  <a:schemeClr val="accent2">
                    <a:lumMod val="50000"/>
                  </a:schemeClr>
                </a:solidFill>
                <a:latin typeface="Gill Sans Nova" panose="020B0602020104020203" pitchFamily="34" charset="0"/>
              </a:rPr>
              <a:t>Added 108(q) for economic development grants for use in conjunction with 108 loans  (EDI and BEDI)</a:t>
            </a:r>
          </a:p>
          <a:p>
            <a:pPr lvl="1"/>
            <a:r>
              <a:rPr lang="en-US" sz="2600" dirty="0">
                <a:solidFill>
                  <a:schemeClr val="accent2">
                    <a:lumMod val="50000"/>
                  </a:schemeClr>
                </a:solidFill>
                <a:latin typeface="Gill Sans Nova" panose="020B0602020104020203" pitchFamily="34" charset="0"/>
              </a:rPr>
              <a:t>Added 108(r) authorizing HUD to guarantee trust certificates backed by pool of guaranteed loans </a:t>
            </a:r>
          </a:p>
          <a:p>
            <a:r>
              <a:rPr lang="en-US" sz="2800" u="sng" dirty="0">
                <a:solidFill>
                  <a:schemeClr val="accent2">
                    <a:lumMod val="50000"/>
                  </a:schemeClr>
                </a:solidFill>
                <a:latin typeface="Gill Sans Nova" panose="020B0602020104020203" pitchFamily="34" charset="0"/>
              </a:rPr>
              <a:t>2009 (Transportation, Housing and Urban Development, and Related Agencies Appropriations Act</a:t>
            </a:r>
            <a:r>
              <a:rPr lang="en-US" sz="2800" b="1" dirty="0">
                <a:solidFill>
                  <a:schemeClr val="accent2">
                    <a:lumMod val="50000"/>
                  </a:schemeClr>
                </a:solidFill>
                <a:latin typeface="Gill Sans Nova" panose="020B0602020104020203" pitchFamily="34" charset="0"/>
              </a:rPr>
              <a:t>)</a:t>
            </a:r>
            <a:r>
              <a:rPr lang="en-US" sz="2800" dirty="0">
                <a:solidFill>
                  <a:schemeClr val="accent2">
                    <a:lumMod val="50000"/>
                  </a:schemeClr>
                </a:solidFill>
                <a:latin typeface="Gill Sans Nova" panose="020B0602020104020203" pitchFamily="34" charset="0"/>
              </a:rPr>
              <a:t> – authorized states to apply for direct guarantees under Section 108</a:t>
            </a:r>
          </a:p>
        </p:txBody>
      </p:sp>
      <p:sp>
        <p:nvSpPr>
          <p:cNvPr id="8" name="TextBox 7">
            <a:extLst>
              <a:ext uri="{FF2B5EF4-FFF2-40B4-BE49-F238E27FC236}">
                <a16:creationId xmlns:a16="http://schemas.microsoft.com/office/drawing/2014/main" id="{2D81689D-739B-FBB4-B591-1A6B4079418A}"/>
              </a:ext>
            </a:extLst>
          </p:cNvPr>
          <p:cNvSpPr txBox="1"/>
          <p:nvPr/>
        </p:nvSpPr>
        <p:spPr>
          <a:xfrm>
            <a:off x="497239" y="273413"/>
            <a:ext cx="8093424" cy="584775"/>
          </a:xfrm>
          <a:prstGeom prst="rect">
            <a:avLst/>
          </a:prstGeom>
          <a:noFill/>
        </p:spPr>
        <p:txBody>
          <a:bodyPr wrap="square">
            <a:spAutoFit/>
          </a:bodyPr>
          <a:lstStyle/>
          <a:p>
            <a:pPr defTabSz="914400"/>
            <a:r>
              <a:rPr lang="en-US" sz="3200" b="1" dirty="0">
                <a:solidFill>
                  <a:srgbClr val="156082">
                    <a:lumMod val="75000"/>
                  </a:srgbClr>
                </a:solidFill>
                <a:latin typeface="Aptos" panose="02110004020202020204"/>
              </a:rPr>
              <a:t>CDBG and Section 108 Changes, Cont.  </a:t>
            </a:r>
          </a:p>
        </p:txBody>
      </p:sp>
    </p:spTree>
    <p:extLst>
      <p:ext uri="{BB962C8B-B14F-4D97-AF65-F5344CB8AC3E}">
        <p14:creationId xmlns:p14="http://schemas.microsoft.com/office/powerpoint/2010/main" val="3587497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7532A5-81BE-3F7F-FCB0-D4385F5C761A}"/>
              </a:ext>
            </a:extLst>
          </p:cNvPr>
          <p:cNvSpPr>
            <a:spLocks noGrp="1"/>
          </p:cNvSpPr>
          <p:nvPr>
            <p:ph type="sldNum" sz="quarter" idx="12"/>
          </p:nvPr>
        </p:nvSpPr>
        <p:spPr/>
        <p:txBody>
          <a:bodyPr/>
          <a:lstStyle/>
          <a:p>
            <a:fld id="{2CF8FB2B-0834-4E69-81CF-5D187DC0C246}" type="slidenum">
              <a:rPr lang="en-US" smtClean="0"/>
              <a:t>24</a:t>
            </a:fld>
            <a:endParaRPr lang="en-US"/>
          </a:p>
        </p:txBody>
      </p:sp>
      <p:sp>
        <p:nvSpPr>
          <p:cNvPr id="5" name="TextBox 4">
            <a:extLst>
              <a:ext uri="{FF2B5EF4-FFF2-40B4-BE49-F238E27FC236}">
                <a16:creationId xmlns:a16="http://schemas.microsoft.com/office/drawing/2014/main" id="{879C590A-AC03-1735-E51B-FBF47C064B33}"/>
              </a:ext>
            </a:extLst>
          </p:cNvPr>
          <p:cNvSpPr txBox="1"/>
          <p:nvPr/>
        </p:nvSpPr>
        <p:spPr>
          <a:xfrm>
            <a:off x="143479" y="314780"/>
            <a:ext cx="10291032" cy="3847207"/>
          </a:xfrm>
          <a:prstGeom prst="rect">
            <a:avLst/>
          </a:prstGeom>
          <a:noFill/>
        </p:spPr>
        <p:txBody>
          <a:bodyPr wrap="square">
            <a:spAutoFit/>
          </a:bodyPr>
          <a:lstStyle/>
          <a:p>
            <a:pPr algn="ctr" defTabSz="914400"/>
            <a:r>
              <a:rPr lang="en-US" sz="2800" b="1" dirty="0">
                <a:solidFill>
                  <a:srgbClr val="156082">
                    <a:lumMod val="75000"/>
                  </a:srgbClr>
                </a:solidFill>
                <a:latin typeface="Aptos" panose="02110004020202020204"/>
              </a:rPr>
              <a:t>ECONOMIC DEVELOPMENT ACTIVITIES – DON’T BE AFRAID </a:t>
            </a:r>
          </a:p>
          <a:p>
            <a:pPr defTabSz="914400"/>
            <a:endParaRPr lang="en-US" sz="2400" b="1" dirty="0">
              <a:solidFill>
                <a:srgbClr val="156082">
                  <a:lumMod val="75000"/>
                </a:srgbClr>
              </a:solidFill>
              <a:latin typeface="Aptos" panose="02110004020202020204"/>
            </a:endParaRPr>
          </a:p>
          <a:p>
            <a:pPr marL="342900" indent="-342900" defTabSz="914400">
              <a:buFont typeface="Wingdings" panose="05000000000000000000" pitchFamily="2" charset="2"/>
              <a:buChar char="§"/>
            </a:pPr>
            <a:r>
              <a:rPr lang="en-US" sz="2400" b="1" dirty="0">
                <a:solidFill>
                  <a:srgbClr val="156082">
                    <a:lumMod val="75000"/>
                  </a:srgbClr>
                </a:solidFill>
                <a:latin typeface="Aptos" panose="02110004020202020204"/>
              </a:rPr>
              <a:t>Important component of regulations that can be sometimes underutilized </a:t>
            </a:r>
          </a:p>
          <a:p>
            <a:pPr defTabSz="914400"/>
            <a:endParaRPr lang="en-US" sz="2400" b="1" dirty="0">
              <a:solidFill>
                <a:srgbClr val="156082">
                  <a:lumMod val="75000"/>
                </a:srgbClr>
              </a:solidFill>
              <a:latin typeface="Aptos" panose="02110004020202020204"/>
            </a:endParaRPr>
          </a:p>
          <a:p>
            <a:pPr marL="342900" indent="-342900" defTabSz="914400">
              <a:buFont typeface="Wingdings" panose="05000000000000000000" pitchFamily="2" charset="2"/>
              <a:buChar char="§"/>
            </a:pPr>
            <a:r>
              <a:rPr lang="en-US" sz="2400" b="1" dirty="0">
                <a:solidFill>
                  <a:srgbClr val="156082">
                    <a:lumMod val="75000"/>
                  </a:srgbClr>
                </a:solidFill>
                <a:latin typeface="Aptos" panose="02110004020202020204"/>
              </a:rPr>
              <a:t>Job Creation/Retention</a:t>
            </a:r>
          </a:p>
          <a:p>
            <a:pPr marL="342900" indent="-342900" defTabSz="914400">
              <a:buFont typeface="Wingdings" panose="05000000000000000000" pitchFamily="2" charset="2"/>
              <a:buChar char="§"/>
            </a:pPr>
            <a:endParaRPr lang="en-US" sz="2400" b="1" dirty="0">
              <a:solidFill>
                <a:srgbClr val="156082">
                  <a:lumMod val="75000"/>
                </a:srgbClr>
              </a:solidFill>
              <a:latin typeface="Aptos" panose="02110004020202020204"/>
            </a:endParaRPr>
          </a:p>
          <a:p>
            <a:pPr marL="342900" indent="-342900" defTabSz="914400">
              <a:buFont typeface="Wingdings" panose="05000000000000000000" pitchFamily="2" charset="2"/>
              <a:buChar char="§"/>
            </a:pPr>
            <a:r>
              <a:rPr lang="en-US" sz="2400" b="1" dirty="0">
                <a:solidFill>
                  <a:srgbClr val="156082">
                    <a:lumMod val="75000"/>
                  </a:srgbClr>
                </a:solidFill>
                <a:latin typeface="Aptos" panose="02110004020202020204"/>
              </a:rPr>
              <a:t>Micro Enterprise </a:t>
            </a:r>
          </a:p>
          <a:p>
            <a:pPr defTabSz="914400"/>
            <a:endParaRPr lang="en-US" sz="2400" b="1" dirty="0">
              <a:solidFill>
                <a:srgbClr val="156082">
                  <a:lumMod val="75000"/>
                </a:srgbClr>
              </a:solidFill>
              <a:latin typeface="Aptos" panose="02110004020202020204"/>
            </a:endParaRPr>
          </a:p>
          <a:p>
            <a:pPr defTabSz="914400"/>
            <a:r>
              <a:rPr lang="en-US" sz="2400" b="1" dirty="0">
                <a:solidFill>
                  <a:srgbClr val="156082">
                    <a:lumMod val="75000"/>
                  </a:srgbClr>
                </a:solidFill>
                <a:latin typeface="Aptos" panose="02110004020202020204"/>
              </a:rPr>
              <a:t> </a:t>
            </a:r>
          </a:p>
        </p:txBody>
      </p:sp>
    </p:spTree>
    <p:extLst>
      <p:ext uri="{BB962C8B-B14F-4D97-AF65-F5344CB8AC3E}">
        <p14:creationId xmlns:p14="http://schemas.microsoft.com/office/powerpoint/2010/main" val="3191205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A5DA89-B301-C66B-48D5-78C7DC0F5AC0}"/>
              </a:ext>
            </a:extLst>
          </p:cNvPr>
          <p:cNvSpPr>
            <a:spLocks noGrp="1"/>
          </p:cNvSpPr>
          <p:nvPr>
            <p:ph type="sldNum" sz="quarter" idx="12"/>
          </p:nvPr>
        </p:nvSpPr>
        <p:spPr/>
        <p:txBody>
          <a:bodyPr/>
          <a:lstStyle/>
          <a:p>
            <a:fld id="{2CF8FB2B-0834-4E69-81CF-5D187DC0C246}" type="slidenum">
              <a:rPr lang="en-US" smtClean="0"/>
              <a:t>25</a:t>
            </a:fld>
            <a:endParaRPr lang="en-US"/>
          </a:p>
        </p:txBody>
      </p:sp>
      <p:sp>
        <p:nvSpPr>
          <p:cNvPr id="5" name="TextBox 4">
            <a:extLst>
              <a:ext uri="{FF2B5EF4-FFF2-40B4-BE49-F238E27FC236}">
                <a16:creationId xmlns:a16="http://schemas.microsoft.com/office/drawing/2014/main" id="{F0392690-56CB-55E8-F557-A7B8326A4B99}"/>
              </a:ext>
            </a:extLst>
          </p:cNvPr>
          <p:cNvSpPr txBox="1"/>
          <p:nvPr/>
        </p:nvSpPr>
        <p:spPr>
          <a:xfrm>
            <a:off x="143950" y="251557"/>
            <a:ext cx="9171899" cy="584775"/>
          </a:xfrm>
          <a:prstGeom prst="rect">
            <a:avLst/>
          </a:prstGeom>
          <a:noFill/>
        </p:spPr>
        <p:txBody>
          <a:bodyPr wrap="square">
            <a:spAutoFit/>
          </a:bodyPr>
          <a:lstStyle/>
          <a:p>
            <a:pPr defTabSz="914400"/>
            <a:r>
              <a:rPr lang="en-US" sz="3200" b="1" dirty="0">
                <a:solidFill>
                  <a:srgbClr val="156082">
                    <a:lumMod val="75000"/>
                  </a:srgbClr>
                </a:solidFill>
                <a:latin typeface="Aptos" panose="02110004020202020204"/>
              </a:rPr>
              <a:t>CDBG Changes During the Carter Administration </a:t>
            </a:r>
          </a:p>
        </p:txBody>
      </p:sp>
      <p:sp>
        <p:nvSpPr>
          <p:cNvPr id="6" name="Content Placeholder 2">
            <a:extLst>
              <a:ext uri="{FF2B5EF4-FFF2-40B4-BE49-F238E27FC236}">
                <a16:creationId xmlns:a16="http://schemas.microsoft.com/office/drawing/2014/main" id="{7977FCC0-EBF8-A112-A27E-FCB33638F96E}"/>
              </a:ext>
            </a:extLst>
          </p:cNvPr>
          <p:cNvSpPr txBox="1">
            <a:spLocks/>
          </p:cNvSpPr>
          <p:nvPr/>
        </p:nvSpPr>
        <p:spPr>
          <a:xfrm>
            <a:off x="143950" y="1128070"/>
            <a:ext cx="10515600" cy="47572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
            </a:pPr>
            <a:r>
              <a:rPr lang="en-US" dirty="0">
                <a:solidFill>
                  <a:srgbClr val="156082">
                    <a:lumMod val="75000"/>
                  </a:srgbClr>
                </a:solidFill>
                <a:latin typeface="Aptos" panose="02110004020202020204"/>
              </a:rPr>
              <a:t>CDBG started fast and HUD had “hands off”  approach in first two years</a:t>
            </a:r>
          </a:p>
          <a:p>
            <a:pPr marL="342900" indent="-342900" algn="l">
              <a:buFont typeface="Wingdings" panose="05000000000000000000" pitchFamily="2" charset="2"/>
              <a:buChar char="§"/>
            </a:pPr>
            <a:r>
              <a:rPr lang="en-US" dirty="0">
                <a:solidFill>
                  <a:srgbClr val="156082">
                    <a:lumMod val="75000"/>
                  </a:srgbClr>
                </a:solidFill>
                <a:latin typeface="Aptos" panose="02110004020202020204"/>
              </a:rPr>
              <a:t>First group of improvements to CDBG was under Carter</a:t>
            </a:r>
          </a:p>
          <a:p>
            <a:pPr marL="342900" indent="-342900" algn="l">
              <a:buFont typeface="Wingdings" panose="05000000000000000000" pitchFamily="2" charset="2"/>
              <a:buChar char="§"/>
            </a:pPr>
            <a:r>
              <a:rPr lang="en-US" dirty="0">
                <a:solidFill>
                  <a:srgbClr val="156082">
                    <a:lumMod val="75000"/>
                  </a:srgbClr>
                </a:solidFill>
                <a:latin typeface="Aptos" panose="02110004020202020204"/>
              </a:rPr>
              <a:t>Importance of Housing Assistance Plan (HAP) Continued</a:t>
            </a:r>
          </a:p>
          <a:p>
            <a:pPr marL="342900" indent="-342900" algn="l">
              <a:buFont typeface="Wingdings" panose="05000000000000000000" pitchFamily="2" charset="2"/>
              <a:buChar char="§"/>
            </a:pPr>
            <a:r>
              <a:rPr lang="en-US" dirty="0">
                <a:solidFill>
                  <a:srgbClr val="156082">
                    <a:lumMod val="75000"/>
                  </a:srgbClr>
                </a:solidFill>
                <a:latin typeface="Aptos" panose="02110004020202020204"/>
              </a:rPr>
              <a:t>Urban Development Action Grants (UDAG) – 1977</a:t>
            </a:r>
          </a:p>
          <a:p>
            <a:pPr lvl="1" algn="l"/>
            <a:r>
              <a:rPr lang="en-US" dirty="0">
                <a:solidFill>
                  <a:srgbClr val="156082">
                    <a:lumMod val="75000"/>
                  </a:srgbClr>
                </a:solidFill>
                <a:latin typeface="Aptos" panose="02110004020202020204"/>
              </a:rPr>
              <a:t>Allowed local governments to make loans to private developers and businesses with HUD Grant</a:t>
            </a:r>
          </a:p>
          <a:p>
            <a:pPr lvl="1" algn="l"/>
            <a:r>
              <a:rPr lang="en-US" dirty="0">
                <a:solidFill>
                  <a:srgbClr val="156082">
                    <a:lumMod val="75000"/>
                  </a:srgbClr>
                </a:solidFill>
                <a:latin typeface="Aptos" panose="02110004020202020204"/>
              </a:rPr>
              <a:t>Economic development became big part of CPD workload</a:t>
            </a:r>
          </a:p>
          <a:p>
            <a:pPr marL="342900" indent="-342900" algn="l">
              <a:buFont typeface="Wingdings" panose="05000000000000000000" pitchFamily="2" charset="2"/>
              <a:buChar char="§"/>
            </a:pPr>
            <a:r>
              <a:rPr lang="en-US" dirty="0">
                <a:solidFill>
                  <a:srgbClr val="156082">
                    <a:lumMod val="75000"/>
                  </a:srgbClr>
                </a:solidFill>
                <a:latin typeface="Aptos" panose="02110004020202020204"/>
              </a:rPr>
              <a:t>HUD played strong roll in urban policy – Sec Harris, Asst Sec Embry</a:t>
            </a:r>
          </a:p>
        </p:txBody>
      </p:sp>
    </p:spTree>
    <p:extLst>
      <p:ext uri="{BB962C8B-B14F-4D97-AF65-F5344CB8AC3E}">
        <p14:creationId xmlns:p14="http://schemas.microsoft.com/office/powerpoint/2010/main" val="3642887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8ECCB1-F29F-1942-5D3B-1C5388CEAFC4}"/>
              </a:ext>
            </a:extLst>
          </p:cNvPr>
          <p:cNvSpPr>
            <a:spLocks noGrp="1"/>
          </p:cNvSpPr>
          <p:nvPr>
            <p:ph type="sldNum" sz="quarter" idx="12"/>
          </p:nvPr>
        </p:nvSpPr>
        <p:spPr/>
        <p:txBody>
          <a:bodyPr/>
          <a:lstStyle/>
          <a:p>
            <a:fld id="{2CF8FB2B-0834-4E69-81CF-5D187DC0C246}" type="slidenum">
              <a:rPr lang="en-US" smtClean="0"/>
              <a:t>26</a:t>
            </a:fld>
            <a:endParaRPr lang="en-US"/>
          </a:p>
        </p:txBody>
      </p:sp>
      <p:sp>
        <p:nvSpPr>
          <p:cNvPr id="5" name="TextBox 4">
            <a:extLst>
              <a:ext uri="{FF2B5EF4-FFF2-40B4-BE49-F238E27FC236}">
                <a16:creationId xmlns:a16="http://schemas.microsoft.com/office/drawing/2014/main" id="{020CFA15-2ADF-5130-5FD5-2C733D2D13DF}"/>
              </a:ext>
            </a:extLst>
          </p:cNvPr>
          <p:cNvSpPr txBox="1"/>
          <p:nvPr/>
        </p:nvSpPr>
        <p:spPr>
          <a:xfrm>
            <a:off x="2316885" y="138144"/>
            <a:ext cx="6094476" cy="523220"/>
          </a:xfrm>
          <a:prstGeom prst="rect">
            <a:avLst/>
          </a:prstGeom>
          <a:noFill/>
        </p:spPr>
        <p:txBody>
          <a:bodyPr wrap="square">
            <a:spAutoFit/>
          </a:bodyPr>
          <a:lstStyle/>
          <a:p>
            <a:pPr defTabSz="914400"/>
            <a:r>
              <a:rPr lang="en-US" sz="2800" b="1" dirty="0">
                <a:solidFill>
                  <a:srgbClr val="0E2841">
                    <a:lumMod val="90000"/>
                    <a:lumOff val="10000"/>
                  </a:srgbClr>
                </a:solidFill>
                <a:latin typeface="Aptos" panose="02110004020202020204"/>
              </a:rPr>
              <a:t>Why CDBG Was Important?</a:t>
            </a:r>
          </a:p>
        </p:txBody>
      </p:sp>
      <p:sp>
        <p:nvSpPr>
          <p:cNvPr id="6" name="Content Placeholder 2">
            <a:extLst>
              <a:ext uri="{FF2B5EF4-FFF2-40B4-BE49-F238E27FC236}">
                <a16:creationId xmlns:a16="http://schemas.microsoft.com/office/drawing/2014/main" id="{7E01510C-F34B-27DB-C654-A672B9C4B1A9}"/>
              </a:ext>
            </a:extLst>
          </p:cNvPr>
          <p:cNvSpPr txBox="1">
            <a:spLocks/>
          </p:cNvSpPr>
          <p:nvPr/>
        </p:nvSpPr>
        <p:spPr>
          <a:xfrm>
            <a:off x="113577" y="935663"/>
            <a:ext cx="10158413" cy="3219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Concept of a Block Grant instead of categorical programs – President Nixon’s “New Federalism”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Decentralized power from feds to local – CDBG called  “the Mayors’ program”</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Ended or curtailed flow of funds to special purpose forms of government like redevelopment authorities, CAP agencies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US" dirty="0">
                <a:solidFill>
                  <a:srgbClr val="0E2841">
                    <a:lumMod val="90000"/>
                    <a:lumOff val="10000"/>
                  </a:srgbClr>
                </a:solidFill>
                <a:latin typeface="Aptos" panose="02110004020202020204"/>
              </a:rPr>
              <a:t>Consolidated tedious numerous separate applications into one program </a:t>
            </a:r>
            <a:endParaRPr kumimoji="0" lang="en-US" sz="24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Posed important questions: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What are eligible activities – the lists expanded over time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Targeting of funds and National Objectives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Local vs Federal Controls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Nature of an Application</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282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09AF0A-D3A9-9389-1439-878DFEEA375D}"/>
              </a:ext>
            </a:extLst>
          </p:cNvPr>
          <p:cNvSpPr>
            <a:spLocks noGrp="1"/>
          </p:cNvSpPr>
          <p:nvPr>
            <p:ph type="sldNum" sz="quarter" idx="12"/>
          </p:nvPr>
        </p:nvSpPr>
        <p:spPr/>
        <p:txBody>
          <a:bodyPr/>
          <a:lstStyle/>
          <a:p>
            <a:fld id="{2CF8FB2B-0834-4E69-81CF-5D187DC0C246}" type="slidenum">
              <a:rPr lang="en-US" smtClean="0"/>
              <a:t>27</a:t>
            </a:fld>
            <a:endParaRPr lang="en-US"/>
          </a:p>
        </p:txBody>
      </p:sp>
      <p:sp>
        <p:nvSpPr>
          <p:cNvPr id="5" name="Title 1">
            <a:extLst>
              <a:ext uri="{FF2B5EF4-FFF2-40B4-BE49-F238E27FC236}">
                <a16:creationId xmlns:a16="http://schemas.microsoft.com/office/drawing/2014/main" id="{598009AE-F2D6-65A8-105F-49048245525D}"/>
              </a:ext>
            </a:extLst>
          </p:cNvPr>
          <p:cNvSpPr txBox="1">
            <a:spLocks/>
          </p:cNvSpPr>
          <p:nvPr/>
        </p:nvSpPr>
        <p:spPr>
          <a:xfrm>
            <a:off x="-1567749" y="164890"/>
            <a:ext cx="10158412" cy="748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The Reagan Administration Years  </a:t>
            </a:r>
          </a:p>
        </p:txBody>
      </p:sp>
      <p:sp>
        <p:nvSpPr>
          <p:cNvPr id="6" name="TextBox 5">
            <a:extLst>
              <a:ext uri="{FF2B5EF4-FFF2-40B4-BE49-F238E27FC236}">
                <a16:creationId xmlns:a16="http://schemas.microsoft.com/office/drawing/2014/main" id="{79CFE526-BBEC-C126-6AF6-8F2578E79D0B}"/>
              </a:ext>
            </a:extLst>
          </p:cNvPr>
          <p:cNvSpPr txBox="1"/>
          <p:nvPr/>
        </p:nvSpPr>
        <p:spPr>
          <a:xfrm>
            <a:off x="601980" y="913177"/>
            <a:ext cx="9657587" cy="3785652"/>
          </a:xfrm>
          <a:prstGeom prst="rect">
            <a:avLst/>
          </a:prstGeom>
          <a:noFill/>
        </p:spPr>
        <p:txBody>
          <a:bodyPr wrap="square">
            <a:spAutoFit/>
          </a:bodyPr>
          <a:lstStyle/>
          <a:p>
            <a:pPr marL="285750" indent="-285750" defTabSz="914400">
              <a:buFont typeface="Wingdings" panose="05000000000000000000" pitchFamily="2" charset="2"/>
              <a:buChar char="§"/>
            </a:pPr>
            <a:r>
              <a:rPr lang="en-US" sz="2400" dirty="0">
                <a:solidFill>
                  <a:schemeClr val="accent2">
                    <a:lumMod val="50000"/>
                  </a:schemeClr>
                </a:solidFill>
                <a:latin typeface="Aptos" panose="02110004020202020204"/>
              </a:rPr>
              <a:t>Created State CDBG Program</a:t>
            </a:r>
          </a:p>
          <a:p>
            <a:pPr defTabSz="914400"/>
            <a:endParaRPr lang="en-US" sz="2400" dirty="0">
              <a:solidFill>
                <a:schemeClr val="accent2">
                  <a:lumMod val="50000"/>
                </a:schemeClr>
              </a:solidFill>
              <a:latin typeface="Aptos" panose="02110004020202020204"/>
            </a:endParaRPr>
          </a:p>
          <a:p>
            <a:pPr marL="285750" indent="-285750" defTabSz="914400">
              <a:buFont typeface="Wingdings" panose="05000000000000000000" pitchFamily="2" charset="2"/>
              <a:buChar char="§"/>
            </a:pPr>
            <a:r>
              <a:rPr lang="en-US" sz="2400" dirty="0">
                <a:solidFill>
                  <a:schemeClr val="accent2">
                    <a:lumMod val="50000"/>
                  </a:schemeClr>
                </a:solidFill>
                <a:latin typeface="Aptos" panose="02110004020202020204"/>
              </a:rPr>
              <a:t>Created name Statement of Projected Use of Funds in place of application</a:t>
            </a:r>
          </a:p>
          <a:p>
            <a:pPr defTabSz="914400"/>
            <a:endParaRPr lang="en-US" sz="2400" dirty="0">
              <a:solidFill>
                <a:schemeClr val="accent2">
                  <a:lumMod val="50000"/>
                </a:schemeClr>
              </a:solidFill>
              <a:latin typeface="Aptos" panose="02110004020202020204"/>
            </a:endParaRPr>
          </a:p>
          <a:p>
            <a:pPr marL="285750" indent="-285750" defTabSz="914400">
              <a:buFont typeface="Wingdings" panose="05000000000000000000" pitchFamily="2" charset="2"/>
              <a:buChar char="§"/>
            </a:pPr>
            <a:r>
              <a:rPr lang="en-US" sz="2400" dirty="0">
                <a:solidFill>
                  <a:schemeClr val="accent2">
                    <a:lumMod val="50000"/>
                  </a:schemeClr>
                </a:solidFill>
                <a:latin typeface="Aptos" panose="02110004020202020204"/>
              </a:rPr>
              <a:t>Eliminated HUD front-end reviews, except for a complete submission</a:t>
            </a:r>
          </a:p>
          <a:p>
            <a:pPr defTabSz="914400"/>
            <a:endParaRPr lang="en-US" sz="2400" dirty="0">
              <a:solidFill>
                <a:schemeClr val="accent2">
                  <a:lumMod val="50000"/>
                </a:schemeClr>
              </a:solidFill>
              <a:latin typeface="Aptos" panose="02110004020202020204"/>
            </a:endParaRPr>
          </a:p>
          <a:p>
            <a:pPr marL="285750" indent="-285750" defTabSz="914400">
              <a:buFont typeface="Wingdings" panose="05000000000000000000" pitchFamily="2" charset="2"/>
              <a:buChar char="§"/>
            </a:pPr>
            <a:r>
              <a:rPr lang="en-US" sz="2400" dirty="0">
                <a:solidFill>
                  <a:schemeClr val="accent2">
                    <a:lumMod val="50000"/>
                  </a:schemeClr>
                </a:solidFill>
                <a:latin typeface="Aptos" panose="02110004020202020204"/>
              </a:rPr>
              <a:t>Began emphasis on performance reviews and monitoring</a:t>
            </a:r>
          </a:p>
          <a:p>
            <a:pPr defTabSz="914400"/>
            <a:endParaRPr lang="en-US" sz="2400" dirty="0">
              <a:solidFill>
                <a:schemeClr val="accent2">
                  <a:lumMod val="50000"/>
                </a:schemeClr>
              </a:solidFill>
              <a:latin typeface="Aptos" panose="02110004020202020204"/>
            </a:endParaRPr>
          </a:p>
          <a:p>
            <a:pPr marL="285750" indent="-285750" defTabSz="914400">
              <a:buFont typeface="Wingdings" panose="05000000000000000000" pitchFamily="2" charset="2"/>
              <a:buChar char="§"/>
            </a:pPr>
            <a:r>
              <a:rPr lang="en-US" sz="2400" dirty="0">
                <a:solidFill>
                  <a:schemeClr val="accent2">
                    <a:lumMod val="50000"/>
                  </a:schemeClr>
                </a:solidFill>
                <a:latin typeface="Aptos" panose="02110004020202020204"/>
              </a:rPr>
              <a:t>Program never returned to extensive front end reviews</a:t>
            </a:r>
          </a:p>
        </p:txBody>
      </p:sp>
    </p:spTree>
    <p:extLst>
      <p:ext uri="{BB962C8B-B14F-4D97-AF65-F5344CB8AC3E}">
        <p14:creationId xmlns:p14="http://schemas.microsoft.com/office/powerpoint/2010/main" val="3650361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A032DC-5B90-2174-1EDA-925B1C1C609E}"/>
              </a:ext>
            </a:extLst>
          </p:cNvPr>
          <p:cNvSpPr>
            <a:spLocks noGrp="1"/>
          </p:cNvSpPr>
          <p:nvPr>
            <p:ph type="sldNum" sz="quarter" idx="12"/>
          </p:nvPr>
        </p:nvSpPr>
        <p:spPr/>
        <p:txBody>
          <a:bodyPr/>
          <a:lstStyle/>
          <a:p>
            <a:fld id="{2CF8FB2B-0834-4E69-81CF-5D187DC0C246}" type="slidenum">
              <a:rPr lang="en-US" smtClean="0"/>
              <a:t>28</a:t>
            </a:fld>
            <a:endParaRPr lang="en-US"/>
          </a:p>
        </p:txBody>
      </p:sp>
      <p:sp>
        <p:nvSpPr>
          <p:cNvPr id="5" name="TextBox 4">
            <a:extLst>
              <a:ext uri="{FF2B5EF4-FFF2-40B4-BE49-F238E27FC236}">
                <a16:creationId xmlns:a16="http://schemas.microsoft.com/office/drawing/2014/main" id="{EDFB2404-220F-48EC-AB11-75E52A0FCF0E}"/>
              </a:ext>
            </a:extLst>
          </p:cNvPr>
          <p:cNvSpPr txBox="1"/>
          <p:nvPr/>
        </p:nvSpPr>
        <p:spPr>
          <a:xfrm>
            <a:off x="334410" y="133732"/>
            <a:ext cx="9068381" cy="1077218"/>
          </a:xfrm>
          <a:prstGeom prst="rect">
            <a:avLst/>
          </a:prstGeom>
          <a:noFill/>
        </p:spPr>
        <p:txBody>
          <a:bodyPr wrap="square">
            <a:spAutoFit/>
          </a:bodyPr>
          <a:lstStyle/>
          <a:p>
            <a:pPr defTabSz="914400"/>
            <a:r>
              <a:rPr lang="en-US" sz="3200" b="1" dirty="0">
                <a:solidFill>
                  <a:srgbClr val="156082">
                    <a:lumMod val="75000"/>
                  </a:srgbClr>
                </a:solidFill>
                <a:latin typeface="Aptos" panose="02110004020202020204"/>
              </a:rPr>
              <a:t>CDBG Statutory and Regulation Changes over the Years </a:t>
            </a:r>
          </a:p>
        </p:txBody>
      </p:sp>
      <p:sp>
        <p:nvSpPr>
          <p:cNvPr id="6" name="Content Placeholder 2">
            <a:extLst>
              <a:ext uri="{FF2B5EF4-FFF2-40B4-BE49-F238E27FC236}">
                <a16:creationId xmlns:a16="http://schemas.microsoft.com/office/drawing/2014/main" id="{C31E622F-1D87-A8D3-CEBA-5EB9B8BCE42C}"/>
              </a:ext>
            </a:extLst>
          </p:cNvPr>
          <p:cNvSpPr txBox="1">
            <a:spLocks/>
          </p:cNvSpPr>
          <p:nvPr/>
        </p:nvSpPr>
        <p:spPr>
          <a:xfrm>
            <a:off x="264720" y="1374852"/>
            <a:ext cx="10515600" cy="4757237"/>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
            </a:pPr>
            <a:r>
              <a:rPr lang="en-US" dirty="0">
                <a:solidFill>
                  <a:srgbClr val="156082">
                    <a:lumMod val="75000"/>
                  </a:srgbClr>
                </a:solidFill>
                <a:latin typeface="Aptos" panose="02110004020202020204"/>
              </a:rPr>
              <a:t>1977 CDBG Reforms, Regs in 1978</a:t>
            </a:r>
          </a:p>
          <a:p>
            <a:pPr marL="800100" lvl="1" indent="-342900" algn="l">
              <a:buFont typeface="Wingdings" panose="05000000000000000000" pitchFamily="2" charset="2"/>
              <a:buChar char="§"/>
            </a:pPr>
            <a:r>
              <a:rPr lang="en-US" dirty="0">
                <a:solidFill>
                  <a:srgbClr val="156082">
                    <a:lumMod val="75000"/>
                  </a:srgbClr>
                </a:solidFill>
                <a:latin typeface="Aptos" panose="02110004020202020204"/>
              </a:rPr>
              <a:t>Stronger application</a:t>
            </a:r>
          </a:p>
          <a:p>
            <a:pPr marL="800100" lvl="1" indent="-342900" algn="l">
              <a:buFont typeface="Wingdings" panose="05000000000000000000" pitchFamily="2" charset="2"/>
              <a:buChar char="§"/>
            </a:pPr>
            <a:r>
              <a:rPr lang="en-US" dirty="0">
                <a:solidFill>
                  <a:srgbClr val="156082">
                    <a:lumMod val="75000"/>
                  </a:srgbClr>
                </a:solidFill>
                <a:latin typeface="Aptos" panose="02110004020202020204"/>
              </a:rPr>
              <a:t>Targeting to LMI</a:t>
            </a:r>
          </a:p>
          <a:p>
            <a:pPr marL="800100" lvl="1" indent="-342900" algn="l">
              <a:buFont typeface="Wingdings" panose="05000000000000000000" pitchFamily="2" charset="2"/>
              <a:buChar char="§"/>
            </a:pPr>
            <a:r>
              <a:rPr lang="en-US" dirty="0">
                <a:solidFill>
                  <a:srgbClr val="156082">
                    <a:lumMod val="75000"/>
                  </a:srgbClr>
                </a:solidFill>
                <a:latin typeface="Aptos" panose="02110004020202020204"/>
              </a:rPr>
              <a:t>Stronger HUD Reviews, more HUD influence</a:t>
            </a:r>
          </a:p>
          <a:p>
            <a:pPr marL="800100" lvl="1" indent="-342900" algn="l">
              <a:buFont typeface="Wingdings" panose="05000000000000000000" pitchFamily="2" charset="2"/>
              <a:buChar char="§"/>
            </a:pPr>
            <a:r>
              <a:rPr lang="en-US" dirty="0">
                <a:solidFill>
                  <a:srgbClr val="156082">
                    <a:lumMod val="75000"/>
                  </a:srgbClr>
                </a:solidFill>
                <a:latin typeface="Aptos" panose="02110004020202020204"/>
              </a:rPr>
              <a:t>Economic development added to eligible activities</a:t>
            </a:r>
          </a:p>
          <a:p>
            <a:pPr marL="800100" lvl="1" indent="-342900" algn="l">
              <a:buFont typeface="Wingdings" panose="05000000000000000000" pitchFamily="2" charset="2"/>
              <a:buChar char="§"/>
            </a:pPr>
            <a:endParaRPr lang="en-US" dirty="0">
              <a:solidFill>
                <a:srgbClr val="156082">
                  <a:lumMod val="75000"/>
                </a:srgbClr>
              </a:solidFill>
              <a:latin typeface="Aptos" panose="02110004020202020204"/>
            </a:endParaRPr>
          </a:p>
          <a:p>
            <a:pPr marL="342900" indent="-342900" algn="l">
              <a:buFont typeface="Wingdings" panose="05000000000000000000" pitchFamily="2" charset="2"/>
              <a:buChar char="§"/>
            </a:pPr>
            <a:r>
              <a:rPr lang="en-US" dirty="0">
                <a:solidFill>
                  <a:srgbClr val="156082">
                    <a:lumMod val="75000"/>
                  </a:srgbClr>
                </a:solidFill>
                <a:latin typeface="Aptos" panose="02110004020202020204"/>
              </a:rPr>
              <a:t>1981 (Omnibus Budget Reconciliation Act) - State CDBG program created, 70/30 split  between entitlement/nonentitlement</a:t>
            </a:r>
          </a:p>
          <a:p>
            <a:pPr algn="l"/>
            <a:endParaRPr lang="en-US" sz="900" dirty="0">
              <a:solidFill>
                <a:srgbClr val="156082">
                  <a:lumMod val="75000"/>
                </a:srgbClr>
              </a:solidFill>
              <a:latin typeface="Aptos" panose="02110004020202020204"/>
            </a:endParaRPr>
          </a:p>
          <a:p>
            <a:pPr marL="342900" indent="-342900" algn="l">
              <a:buFont typeface="Wingdings" panose="05000000000000000000" pitchFamily="2" charset="2"/>
              <a:buChar char="§"/>
            </a:pPr>
            <a:r>
              <a:rPr lang="en-US" dirty="0">
                <a:solidFill>
                  <a:srgbClr val="156082">
                    <a:lumMod val="75000"/>
                  </a:srgbClr>
                </a:solidFill>
                <a:latin typeface="Aptos" panose="02110004020202020204"/>
              </a:rPr>
              <a:t>Revised CDBG Economic Development Requirements – 1987</a:t>
            </a:r>
          </a:p>
          <a:p>
            <a:pPr algn="l"/>
            <a:endParaRPr lang="en-US" sz="800" dirty="0">
              <a:solidFill>
                <a:srgbClr val="156082">
                  <a:lumMod val="75000"/>
                </a:srgbClr>
              </a:solidFill>
              <a:latin typeface="Aptos" panose="02110004020202020204"/>
            </a:endParaRPr>
          </a:p>
          <a:p>
            <a:pPr marL="342900" indent="-342900" algn="l">
              <a:buFont typeface="Wingdings" panose="05000000000000000000" pitchFamily="2" charset="2"/>
              <a:buChar char="§"/>
            </a:pPr>
            <a:r>
              <a:rPr lang="en-US" dirty="0">
                <a:solidFill>
                  <a:srgbClr val="156082">
                    <a:lumMod val="75000"/>
                  </a:srgbClr>
                </a:solidFill>
                <a:latin typeface="Aptos" panose="02110004020202020204"/>
              </a:rPr>
              <a:t>Statutory changes – 1992</a:t>
            </a:r>
          </a:p>
          <a:p>
            <a:pPr marL="800100" lvl="1" indent="-342900" algn="l">
              <a:buFont typeface="Wingdings" panose="05000000000000000000" pitchFamily="2" charset="2"/>
              <a:buChar char="§"/>
            </a:pPr>
            <a:r>
              <a:rPr lang="en-US" dirty="0">
                <a:solidFill>
                  <a:srgbClr val="156082">
                    <a:lumMod val="75000"/>
                  </a:srgbClr>
                </a:solidFill>
                <a:latin typeface="Aptos" panose="02110004020202020204"/>
              </a:rPr>
              <a:t>Primarily impacting economic development activities, regs in 1995</a:t>
            </a:r>
          </a:p>
          <a:p>
            <a:pPr marL="800100" lvl="1" indent="-342900" algn="l">
              <a:buFont typeface="Wingdings" panose="05000000000000000000" pitchFamily="2" charset="2"/>
              <a:buChar char="§"/>
            </a:pPr>
            <a:r>
              <a:rPr lang="en-US" dirty="0">
                <a:solidFill>
                  <a:srgbClr val="156082">
                    <a:lumMod val="75000"/>
                  </a:srgbClr>
                </a:solidFill>
                <a:latin typeface="Aptos" panose="02110004020202020204"/>
              </a:rPr>
              <a:t>How to do economic development always a CDBG challenge</a:t>
            </a:r>
          </a:p>
          <a:p>
            <a:pPr lvl="1" algn="l"/>
            <a:endParaRPr lang="en-US" sz="800" dirty="0">
              <a:solidFill>
                <a:srgbClr val="156082">
                  <a:lumMod val="75000"/>
                </a:srgbClr>
              </a:solidFill>
              <a:latin typeface="Aptos" panose="02110004020202020204"/>
            </a:endParaRPr>
          </a:p>
          <a:p>
            <a:pPr marL="342900" indent="-342900" algn="l">
              <a:buFont typeface="Wingdings" panose="05000000000000000000" pitchFamily="2" charset="2"/>
              <a:buChar char="§"/>
            </a:pPr>
            <a:r>
              <a:rPr lang="en-US" dirty="0">
                <a:solidFill>
                  <a:srgbClr val="156082">
                    <a:lumMod val="75000"/>
                  </a:srgbClr>
                </a:solidFill>
                <a:latin typeface="Aptos" panose="02110004020202020204"/>
              </a:rPr>
              <a:t>Consolidated Plan Introduced – 1994. Prior to that only a HAP then CHAS submission required</a:t>
            </a:r>
          </a:p>
          <a:p>
            <a:pPr marL="342900" indent="-342900" algn="l">
              <a:buFont typeface="Wingdings" panose="05000000000000000000" pitchFamily="2" charset="2"/>
              <a:buChar char="§"/>
            </a:pPr>
            <a:endParaRPr lang="en-US" dirty="0">
              <a:solidFill>
                <a:srgbClr val="156082">
                  <a:lumMod val="75000"/>
                </a:srgbClr>
              </a:solidFill>
              <a:latin typeface="Aptos" panose="02110004020202020204"/>
            </a:endParaRPr>
          </a:p>
        </p:txBody>
      </p:sp>
    </p:spTree>
    <p:extLst>
      <p:ext uri="{BB962C8B-B14F-4D97-AF65-F5344CB8AC3E}">
        <p14:creationId xmlns:p14="http://schemas.microsoft.com/office/powerpoint/2010/main" val="3377838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14320F-3F1D-2239-1A5B-747E67C634BE}"/>
              </a:ext>
            </a:extLst>
          </p:cNvPr>
          <p:cNvSpPr>
            <a:spLocks noGrp="1"/>
          </p:cNvSpPr>
          <p:nvPr>
            <p:ph type="sldNum" sz="quarter" idx="12"/>
          </p:nvPr>
        </p:nvSpPr>
        <p:spPr/>
        <p:txBody>
          <a:bodyPr/>
          <a:lstStyle/>
          <a:p>
            <a:fld id="{2CF8FB2B-0834-4E69-81CF-5D187DC0C246}" type="slidenum">
              <a:rPr lang="en-US" smtClean="0"/>
              <a:t>29</a:t>
            </a:fld>
            <a:endParaRPr lang="en-US"/>
          </a:p>
        </p:txBody>
      </p:sp>
      <p:sp>
        <p:nvSpPr>
          <p:cNvPr id="5" name="Content Placeholder 2">
            <a:extLst>
              <a:ext uri="{FF2B5EF4-FFF2-40B4-BE49-F238E27FC236}">
                <a16:creationId xmlns:a16="http://schemas.microsoft.com/office/drawing/2014/main" id="{604135E9-E99B-0766-209C-AA22674A4E3D}"/>
              </a:ext>
            </a:extLst>
          </p:cNvPr>
          <p:cNvSpPr txBox="1">
            <a:spLocks/>
          </p:cNvSpPr>
          <p:nvPr/>
        </p:nvSpPr>
        <p:spPr>
          <a:xfrm>
            <a:off x="-588154" y="295269"/>
            <a:ext cx="10515600" cy="7894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rgbClr val="0E2841">
                    <a:lumMod val="90000"/>
                    <a:lumOff val="10000"/>
                  </a:srgbClr>
                </a:solidFill>
                <a:latin typeface="Aptos" panose="02110004020202020204"/>
              </a:rPr>
              <a:t>CDBG USED AS A MODEL FOR NEW PROGRAMS</a:t>
            </a:r>
          </a:p>
        </p:txBody>
      </p:sp>
      <p:sp>
        <p:nvSpPr>
          <p:cNvPr id="7" name="Content Placeholder 2">
            <a:extLst>
              <a:ext uri="{FF2B5EF4-FFF2-40B4-BE49-F238E27FC236}">
                <a16:creationId xmlns:a16="http://schemas.microsoft.com/office/drawing/2014/main" id="{4F67DFE0-AC01-DDCB-D025-0277D91FCF62}"/>
              </a:ext>
            </a:extLst>
          </p:cNvPr>
          <p:cNvSpPr txBox="1">
            <a:spLocks/>
          </p:cNvSpPr>
          <p:nvPr/>
        </p:nvSpPr>
        <p:spPr>
          <a:xfrm>
            <a:off x="395256" y="1677163"/>
            <a:ext cx="11401488" cy="42519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200" dirty="0">
              <a:solidFill>
                <a:prstClr val="black"/>
              </a:solidFill>
              <a:latin typeface="Aptos" panose="02110004020202020204"/>
            </a:endParaRPr>
          </a:p>
        </p:txBody>
      </p:sp>
      <p:sp>
        <p:nvSpPr>
          <p:cNvPr id="10" name="TextBox 9">
            <a:extLst>
              <a:ext uri="{FF2B5EF4-FFF2-40B4-BE49-F238E27FC236}">
                <a16:creationId xmlns:a16="http://schemas.microsoft.com/office/drawing/2014/main" id="{CBA744D1-7C1C-C255-5979-D873DAC681A6}"/>
              </a:ext>
            </a:extLst>
          </p:cNvPr>
          <p:cNvSpPr txBox="1"/>
          <p:nvPr/>
        </p:nvSpPr>
        <p:spPr>
          <a:xfrm>
            <a:off x="725217" y="928877"/>
            <a:ext cx="8781092" cy="532453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Housing and Urban-Rural Recovery Act of 1983 begins Housing Development Action Grant and Rental Rehabilitation programs.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800" dirty="0">
              <a:solidFill>
                <a:srgbClr val="0E2841">
                  <a:lumMod val="90000"/>
                  <a:lumOff val="10000"/>
                </a:srgbClr>
              </a:solidFill>
              <a:latin typeface="Aptos" panose="02110004020202020204"/>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McKinney Vento and Continuum of Care &gt; Hearth Act – 1987 to Present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Cranston-Gonzalez National Affordable Housing Act creates HOME Program – 1990 to Present</a:t>
            </a:r>
          </a:p>
          <a:p>
            <a:pPr marR="0" lvl="0"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E2841">
                    <a:lumMod val="90000"/>
                    <a:lumOff val="10000"/>
                  </a:srgbClr>
                </a:solidFill>
                <a:latin typeface="Aptos" panose="02110004020202020204"/>
              </a:rPr>
              <a:t> CDBG-DR – Disaster Relief – Created in 1992 following Hurricane Andrew</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Empowerment Zone (EZ), Enterprise Community (EC), and Renewal Community (RC) Initiatives  – 1993 to 1998</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Consolidated Plan – 1994 to present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The American Recovery and Reinvestment Act </a:t>
            </a:r>
            <a:r>
              <a:rPr lang="en-US" sz="2000" dirty="0">
                <a:solidFill>
                  <a:srgbClr val="0E2841">
                    <a:lumMod val="90000"/>
                    <a:lumOff val="10000"/>
                  </a:srgbClr>
                </a:solidFill>
                <a:latin typeface="Aptos" panose="02110004020202020204"/>
              </a:rPr>
              <a:t>(</a:t>
            </a:r>
            <a:r>
              <a:rPr kumimoji="0" lang="en-US" sz="20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ARRA) – 2009 – 2011-$831 billion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The Neighborhood Stabilization Program (NSP) – 2008 to 2010</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CDBG-CV, HOME-ARP 2020 - Present</a:t>
            </a:r>
            <a:endParaRPr lang="en-US" sz="2000" dirty="0"/>
          </a:p>
        </p:txBody>
      </p:sp>
    </p:spTree>
    <p:extLst>
      <p:ext uri="{BB962C8B-B14F-4D97-AF65-F5344CB8AC3E}">
        <p14:creationId xmlns:p14="http://schemas.microsoft.com/office/powerpoint/2010/main" val="875233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5CCA3D-EE1A-1942-6994-0BC468C3DAB0}"/>
              </a:ext>
            </a:extLst>
          </p:cNvPr>
          <p:cNvSpPr>
            <a:spLocks noGrp="1"/>
          </p:cNvSpPr>
          <p:nvPr>
            <p:ph type="sldNum" sz="quarter" idx="12"/>
          </p:nvPr>
        </p:nvSpPr>
        <p:spPr/>
        <p:txBody>
          <a:bodyPr/>
          <a:lstStyle/>
          <a:p>
            <a:fld id="{2CF8FB2B-0834-4E69-81CF-5D187DC0C246}" type="slidenum">
              <a:rPr lang="en-US" smtClean="0"/>
              <a:t>3</a:t>
            </a:fld>
            <a:endParaRPr lang="en-US"/>
          </a:p>
        </p:txBody>
      </p:sp>
      <p:sp>
        <p:nvSpPr>
          <p:cNvPr id="5" name="Title 1">
            <a:extLst>
              <a:ext uri="{FF2B5EF4-FFF2-40B4-BE49-F238E27FC236}">
                <a16:creationId xmlns:a16="http://schemas.microsoft.com/office/drawing/2014/main" id="{4614AB11-1179-EB04-15F5-FF6028E0AD6B}"/>
              </a:ext>
            </a:extLst>
          </p:cNvPr>
          <p:cNvSpPr txBox="1">
            <a:spLocks/>
          </p:cNvSpPr>
          <p:nvPr/>
        </p:nvSpPr>
        <p:spPr>
          <a:xfrm>
            <a:off x="195071" y="356616"/>
            <a:ext cx="10158412" cy="32194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CDBG Origins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E2841"/>
              </a:solidFill>
              <a:effectLst/>
              <a:uLnTx/>
              <a:uFillTx/>
              <a:latin typeface="Aptos" panose="02110004020202020204"/>
              <a:ea typeface="+mn-ea"/>
              <a:cs typeface="+mn-cs"/>
            </a:endParaRPr>
          </a:p>
        </p:txBody>
      </p:sp>
      <p:sp>
        <p:nvSpPr>
          <p:cNvPr id="6" name="Content Placeholder 2">
            <a:extLst>
              <a:ext uri="{FF2B5EF4-FFF2-40B4-BE49-F238E27FC236}">
                <a16:creationId xmlns:a16="http://schemas.microsoft.com/office/drawing/2014/main" id="{C7B09FCB-07FB-C3DE-E04E-4338B719FCAF}"/>
              </a:ext>
            </a:extLst>
          </p:cNvPr>
          <p:cNvSpPr txBox="1">
            <a:spLocks/>
          </p:cNvSpPr>
          <p:nvPr/>
        </p:nvSpPr>
        <p:spPr>
          <a:xfrm>
            <a:off x="395256" y="952151"/>
            <a:ext cx="11401488" cy="42519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
            </a:pPr>
            <a:r>
              <a:rPr lang="en-US" dirty="0">
                <a:solidFill>
                  <a:srgbClr val="156082">
                    <a:lumMod val="75000"/>
                  </a:srgbClr>
                </a:solidFill>
                <a:latin typeface="Aptos" panose="02110004020202020204"/>
              </a:rPr>
              <a:t>Federal Grants-in-Aid Began in 1930’s</a:t>
            </a:r>
          </a:p>
          <a:p>
            <a:pPr algn="l"/>
            <a:endParaRPr lang="en-US" sz="800" dirty="0">
              <a:solidFill>
                <a:srgbClr val="156082">
                  <a:lumMod val="75000"/>
                </a:srgbClr>
              </a:solidFill>
              <a:latin typeface="Aptos" panose="02110004020202020204"/>
            </a:endParaRPr>
          </a:p>
          <a:p>
            <a:pPr marL="342900" indent="-342900" algn="l">
              <a:buFont typeface="Wingdings" panose="05000000000000000000" pitchFamily="2" charset="2"/>
              <a:buChar char="§"/>
            </a:pPr>
            <a:r>
              <a:rPr lang="en-US" dirty="0">
                <a:solidFill>
                  <a:srgbClr val="156082">
                    <a:lumMod val="75000"/>
                  </a:srgbClr>
                </a:solidFill>
                <a:latin typeface="Aptos" panose="02110004020202020204"/>
              </a:rPr>
              <a:t>1949 Housing Act – “A Decent Home and Suitable Living Environment for Every American”</a:t>
            </a:r>
          </a:p>
          <a:p>
            <a:pPr algn="l"/>
            <a:endParaRPr lang="en-US" sz="800" dirty="0">
              <a:solidFill>
                <a:srgbClr val="156082">
                  <a:lumMod val="75000"/>
                </a:srgbClr>
              </a:solidFill>
              <a:latin typeface="Aptos" panose="02110004020202020204"/>
            </a:endParaRPr>
          </a:p>
          <a:p>
            <a:pPr marL="342900" indent="-342900" algn="l">
              <a:buFont typeface="Wingdings" panose="05000000000000000000" pitchFamily="2" charset="2"/>
              <a:buChar char="§"/>
            </a:pPr>
            <a:r>
              <a:rPr lang="en-US" dirty="0">
                <a:solidFill>
                  <a:srgbClr val="156082">
                    <a:lumMod val="75000"/>
                  </a:srgbClr>
                </a:solidFill>
                <a:latin typeface="Aptos" panose="02110004020202020204"/>
              </a:rPr>
              <a:t>“Categorical” Grants for Planning, Open Space, Water &amp; Sewer, Public Facilities, and Urban Renewal all aimed at ”suitable living environment.”</a:t>
            </a:r>
          </a:p>
          <a:p>
            <a:pPr algn="l"/>
            <a:endParaRPr lang="en-US" sz="800" dirty="0">
              <a:solidFill>
                <a:srgbClr val="156082">
                  <a:lumMod val="75000"/>
                </a:srgbClr>
              </a:solidFill>
              <a:latin typeface="Aptos" panose="02110004020202020204"/>
            </a:endParaRPr>
          </a:p>
          <a:p>
            <a:pPr marL="342900" indent="-342900" algn="l">
              <a:buFont typeface="Wingdings" panose="05000000000000000000" pitchFamily="2" charset="2"/>
              <a:buChar char="§"/>
            </a:pPr>
            <a:r>
              <a:rPr lang="en-US" dirty="0">
                <a:solidFill>
                  <a:srgbClr val="156082">
                    <a:lumMod val="75000"/>
                  </a:srgbClr>
                </a:solidFill>
                <a:latin typeface="Aptos" panose="02110004020202020204"/>
              </a:rPr>
              <a:t>Myriad housing programs as well from 1949 onward.</a:t>
            </a:r>
          </a:p>
          <a:p>
            <a:pPr marL="342900" indent="-342900" algn="l">
              <a:buFont typeface="Wingdings" panose="05000000000000000000" pitchFamily="2" charset="2"/>
              <a:buChar char="§"/>
            </a:pPr>
            <a:endParaRPr lang="en-US" sz="800" dirty="0">
              <a:solidFill>
                <a:srgbClr val="156082">
                  <a:lumMod val="75000"/>
                </a:srgbClr>
              </a:solidFill>
              <a:latin typeface="Aptos" panose="02110004020202020204"/>
            </a:endParaRPr>
          </a:p>
          <a:p>
            <a:pPr marL="342900" indent="-342900" algn="l">
              <a:buFont typeface="Wingdings" panose="05000000000000000000" pitchFamily="2" charset="2"/>
              <a:buChar char="§"/>
            </a:pPr>
            <a:r>
              <a:rPr lang="en-US" dirty="0">
                <a:solidFill>
                  <a:srgbClr val="156082">
                    <a:lumMod val="75000"/>
                  </a:srgbClr>
                </a:solidFill>
                <a:latin typeface="Aptos" panose="02110004020202020204"/>
              </a:rPr>
              <a:t>1965 – HUD created, consolidated multiple smaller agencies</a:t>
            </a:r>
          </a:p>
          <a:p>
            <a:pPr marL="342900" indent="-342900" algn="l">
              <a:buFont typeface="Wingdings" panose="05000000000000000000" pitchFamily="2" charset="2"/>
              <a:buChar char="§"/>
            </a:pPr>
            <a:endParaRPr lang="en-US" sz="800" dirty="0">
              <a:solidFill>
                <a:srgbClr val="156082">
                  <a:lumMod val="75000"/>
                </a:srgbClr>
              </a:solidFill>
              <a:latin typeface="Aptos" panose="02110004020202020204"/>
            </a:endParaRPr>
          </a:p>
          <a:p>
            <a:pPr marL="342900" indent="-342900" algn="l">
              <a:buFont typeface="Wingdings" panose="05000000000000000000" pitchFamily="2" charset="2"/>
              <a:buChar char="§"/>
            </a:pPr>
            <a:r>
              <a:rPr lang="en-US" dirty="0">
                <a:solidFill>
                  <a:srgbClr val="156082">
                    <a:lumMod val="75000"/>
                  </a:srgbClr>
                </a:solidFill>
                <a:latin typeface="Aptos" panose="02110004020202020204"/>
              </a:rPr>
              <a:t>1971 – HUD field offices created </a:t>
            </a:r>
          </a:p>
          <a:p>
            <a:endParaRPr lang="en-US" dirty="0">
              <a:solidFill>
                <a:prstClr val="black"/>
              </a:solidFill>
              <a:latin typeface="Aptos" panose="02110004020202020204"/>
            </a:endParaRPr>
          </a:p>
        </p:txBody>
      </p:sp>
    </p:spTree>
    <p:extLst>
      <p:ext uri="{BB962C8B-B14F-4D97-AF65-F5344CB8AC3E}">
        <p14:creationId xmlns:p14="http://schemas.microsoft.com/office/powerpoint/2010/main" val="1718019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482F38-6F13-2A64-4F1C-5A5551DF122B}"/>
              </a:ext>
            </a:extLst>
          </p:cNvPr>
          <p:cNvSpPr>
            <a:spLocks noGrp="1"/>
          </p:cNvSpPr>
          <p:nvPr>
            <p:ph type="sldNum" sz="quarter" idx="12"/>
          </p:nvPr>
        </p:nvSpPr>
        <p:spPr/>
        <p:txBody>
          <a:bodyPr/>
          <a:lstStyle/>
          <a:p>
            <a:fld id="{2CF8FB2B-0834-4E69-81CF-5D187DC0C246}" type="slidenum">
              <a:rPr lang="en-US" smtClean="0"/>
              <a:t>30</a:t>
            </a:fld>
            <a:endParaRPr lang="en-US"/>
          </a:p>
        </p:txBody>
      </p:sp>
      <p:sp>
        <p:nvSpPr>
          <p:cNvPr id="5" name="Title 1">
            <a:extLst>
              <a:ext uri="{FF2B5EF4-FFF2-40B4-BE49-F238E27FC236}">
                <a16:creationId xmlns:a16="http://schemas.microsoft.com/office/drawing/2014/main" id="{1E2B04D0-3A16-9FCF-6625-7598953AB16C}"/>
              </a:ext>
            </a:extLst>
          </p:cNvPr>
          <p:cNvSpPr txBox="1">
            <a:spLocks/>
          </p:cNvSpPr>
          <p:nvPr/>
        </p:nvSpPr>
        <p:spPr>
          <a:xfrm>
            <a:off x="-89888" y="149761"/>
            <a:ext cx="10118513" cy="6035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Model Cities Program and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Development of National Community Development Association NCDA</a:t>
            </a:r>
          </a:p>
        </p:txBody>
      </p:sp>
      <p:sp>
        <p:nvSpPr>
          <p:cNvPr id="6" name="TextBox 5">
            <a:extLst>
              <a:ext uri="{FF2B5EF4-FFF2-40B4-BE49-F238E27FC236}">
                <a16:creationId xmlns:a16="http://schemas.microsoft.com/office/drawing/2014/main" id="{3F16C35A-BEAB-458D-C49F-90D4C2137CF6}"/>
              </a:ext>
            </a:extLst>
          </p:cNvPr>
          <p:cNvSpPr txBox="1"/>
          <p:nvPr/>
        </p:nvSpPr>
        <p:spPr>
          <a:xfrm>
            <a:off x="106053" y="1296032"/>
            <a:ext cx="9167949" cy="1754326"/>
          </a:xfrm>
          <a:prstGeom prst="rect">
            <a:avLst/>
          </a:prstGeom>
          <a:noFill/>
        </p:spPr>
        <p:txBody>
          <a:bodyPr wrap="square">
            <a:spAutoFit/>
          </a:bodyPr>
          <a:lstStyle/>
          <a:p>
            <a:pPr defTabSz="914400"/>
            <a:r>
              <a:rPr lang="en-US" dirty="0">
                <a:solidFill>
                  <a:schemeClr val="accent2">
                    <a:lumMod val="50000"/>
                  </a:schemeClr>
                </a:solidFill>
                <a:latin typeface="Aptos" panose="02110004020202020204"/>
              </a:rPr>
              <a:t>In 1970, John Sasso became the first Executive Secretary of the Model Cities Community Development Directors Association. In 1979, the name of the organization was changed a final time to the National Community Development Association (NCDA) after passage of the Housing and Community Development Act of 1974, which created the CDBG program. John began his tenure in the field of community development as a planner for the City of Pawtucket, RI. He retired from NCDA in 2000. </a:t>
            </a:r>
          </a:p>
        </p:txBody>
      </p:sp>
      <p:pic>
        <p:nvPicPr>
          <p:cNvPr id="7" name="Picture 6">
            <a:extLst>
              <a:ext uri="{FF2B5EF4-FFF2-40B4-BE49-F238E27FC236}">
                <a16:creationId xmlns:a16="http://schemas.microsoft.com/office/drawing/2014/main" id="{EFFA1E84-40A4-3251-C08D-F6CB064E3F13}"/>
              </a:ext>
            </a:extLst>
          </p:cNvPr>
          <p:cNvPicPr>
            <a:picLocks noChangeAspect="1"/>
          </p:cNvPicPr>
          <p:nvPr/>
        </p:nvPicPr>
        <p:blipFill>
          <a:blip r:embed="rId3"/>
          <a:stretch>
            <a:fillRect/>
          </a:stretch>
        </p:blipFill>
        <p:spPr>
          <a:xfrm>
            <a:off x="5538158" y="2967486"/>
            <a:ext cx="3021631" cy="3890513"/>
          </a:xfrm>
          <a:prstGeom prst="rect">
            <a:avLst/>
          </a:prstGeom>
        </p:spPr>
      </p:pic>
      <p:pic>
        <p:nvPicPr>
          <p:cNvPr id="10" name="Picture 9">
            <a:extLst>
              <a:ext uri="{FF2B5EF4-FFF2-40B4-BE49-F238E27FC236}">
                <a16:creationId xmlns:a16="http://schemas.microsoft.com/office/drawing/2014/main" id="{25951350-94A7-FF00-8418-070088D237C8}"/>
              </a:ext>
            </a:extLst>
          </p:cNvPr>
          <p:cNvPicPr>
            <a:picLocks noChangeAspect="1"/>
          </p:cNvPicPr>
          <p:nvPr/>
        </p:nvPicPr>
        <p:blipFill rotWithShape="1">
          <a:blip r:embed="rId4"/>
          <a:srcRect l="22995" t="23774" r="36392" b="11908"/>
          <a:stretch/>
        </p:blipFill>
        <p:spPr>
          <a:xfrm>
            <a:off x="577969" y="3065730"/>
            <a:ext cx="4088921" cy="3642509"/>
          </a:xfrm>
          <a:prstGeom prst="rect">
            <a:avLst/>
          </a:prstGeom>
        </p:spPr>
      </p:pic>
    </p:spTree>
    <p:extLst>
      <p:ext uri="{BB962C8B-B14F-4D97-AF65-F5344CB8AC3E}">
        <p14:creationId xmlns:p14="http://schemas.microsoft.com/office/powerpoint/2010/main" val="1930175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E4929D-05D2-FD16-64F8-F58F98869893}"/>
              </a:ext>
            </a:extLst>
          </p:cNvPr>
          <p:cNvSpPr>
            <a:spLocks noGrp="1"/>
          </p:cNvSpPr>
          <p:nvPr>
            <p:ph type="sldNum" sz="quarter" idx="12"/>
          </p:nvPr>
        </p:nvSpPr>
        <p:spPr/>
        <p:txBody>
          <a:bodyPr/>
          <a:lstStyle/>
          <a:p>
            <a:fld id="{2CF8FB2B-0834-4E69-81CF-5D187DC0C246}" type="slidenum">
              <a:rPr lang="en-US" smtClean="0"/>
              <a:t>31</a:t>
            </a:fld>
            <a:endParaRPr lang="en-US"/>
          </a:p>
        </p:txBody>
      </p:sp>
      <p:sp>
        <p:nvSpPr>
          <p:cNvPr id="5" name="TextBox 4">
            <a:extLst>
              <a:ext uri="{FF2B5EF4-FFF2-40B4-BE49-F238E27FC236}">
                <a16:creationId xmlns:a16="http://schemas.microsoft.com/office/drawing/2014/main" id="{2495FB30-ED6D-2644-6234-FD1B62229605}"/>
              </a:ext>
            </a:extLst>
          </p:cNvPr>
          <p:cNvSpPr txBox="1"/>
          <p:nvPr/>
        </p:nvSpPr>
        <p:spPr>
          <a:xfrm>
            <a:off x="120229" y="342593"/>
            <a:ext cx="10248138" cy="461665"/>
          </a:xfrm>
          <a:prstGeom prst="rect">
            <a:avLst/>
          </a:prstGeom>
          <a:noFill/>
        </p:spPr>
        <p:txBody>
          <a:bodyPr wrap="square">
            <a:spAutoFit/>
          </a:bodyPr>
          <a:lstStyle/>
          <a:p>
            <a:pPr defTabSz="914400"/>
            <a:r>
              <a:rPr lang="en-US" sz="2400" b="1" dirty="0">
                <a:solidFill>
                  <a:srgbClr val="156082">
                    <a:lumMod val="75000"/>
                  </a:srgbClr>
                </a:solidFill>
                <a:latin typeface="Aptos" panose="02110004020202020204"/>
              </a:rPr>
              <a:t>National Community Development Association</a:t>
            </a:r>
          </a:p>
        </p:txBody>
      </p:sp>
      <p:sp>
        <p:nvSpPr>
          <p:cNvPr id="6" name="TextBox 5">
            <a:extLst>
              <a:ext uri="{FF2B5EF4-FFF2-40B4-BE49-F238E27FC236}">
                <a16:creationId xmlns:a16="http://schemas.microsoft.com/office/drawing/2014/main" id="{C56A2E4C-7D98-6686-00C1-2048F384BC37}"/>
              </a:ext>
            </a:extLst>
          </p:cNvPr>
          <p:cNvSpPr txBox="1"/>
          <p:nvPr/>
        </p:nvSpPr>
        <p:spPr>
          <a:xfrm>
            <a:off x="120229" y="923414"/>
            <a:ext cx="8562071" cy="4247317"/>
          </a:xfrm>
          <a:prstGeom prst="rect">
            <a:avLst/>
          </a:prstGeom>
          <a:noFill/>
        </p:spPr>
        <p:txBody>
          <a:bodyPr wrap="square">
            <a:spAutoFit/>
          </a:bodyPr>
          <a:lstStyle/>
          <a:p>
            <a:pPr algn="just" defTabSz="914400"/>
            <a:r>
              <a:rPr lang="en-US" b="1">
                <a:solidFill>
                  <a:srgbClr val="156082">
                    <a:lumMod val="75000"/>
                  </a:srgbClr>
                </a:solidFill>
                <a:latin typeface="Aptos" panose="02110004020202020204"/>
              </a:rPr>
              <a:t>“</a:t>
            </a:r>
            <a:r>
              <a:rPr lang="en-US" b="1" i="1">
                <a:solidFill>
                  <a:srgbClr val="156082">
                    <a:lumMod val="75000"/>
                  </a:srgbClr>
                </a:solidFill>
                <a:latin typeface="Aptos" panose="02110004020202020204"/>
              </a:rPr>
              <a:t>For 55 years, the National Community Development Association (NCDA) has been at the forefront in supporting the first grantees of the Model Cities Program and were at the table when the CDBG and HOME Programs were created to ensure local communities had a voice and the federal resources needed to continue the important work of revitalizing neighborhoods and assisting low-income people. </a:t>
            </a:r>
          </a:p>
          <a:p>
            <a:pPr algn="just" defTabSz="914400"/>
            <a:endParaRPr lang="en-US" b="1" i="1">
              <a:solidFill>
                <a:srgbClr val="156082">
                  <a:lumMod val="75000"/>
                </a:srgbClr>
              </a:solidFill>
              <a:latin typeface="Aptos" panose="02110004020202020204"/>
            </a:endParaRPr>
          </a:p>
          <a:p>
            <a:pPr algn="just" defTabSz="914400"/>
            <a:r>
              <a:rPr lang="en-US" b="1" i="1">
                <a:solidFill>
                  <a:srgbClr val="156082">
                    <a:lumMod val="75000"/>
                  </a:srgbClr>
                </a:solidFill>
                <a:latin typeface="Aptos" panose="02110004020202020204"/>
              </a:rPr>
              <a:t>Our mission, experience and commitment to assisting local governments achieve high quality programs for making communities better places to live, particularly for low- and moderate-income people, drives our desire to provide the best services to our members. We are led by the passion of our members, the guidance of our Board of Directors, and the dedication of our staff. </a:t>
            </a:r>
          </a:p>
          <a:p>
            <a:pPr algn="just" defTabSz="914400"/>
            <a:endParaRPr lang="en-US" b="1" i="1">
              <a:solidFill>
                <a:srgbClr val="156082">
                  <a:lumMod val="75000"/>
                </a:srgbClr>
              </a:solidFill>
              <a:latin typeface="Aptos" panose="02110004020202020204"/>
            </a:endParaRPr>
          </a:p>
          <a:p>
            <a:pPr algn="just" defTabSz="914400"/>
            <a:r>
              <a:rPr lang="en-US" b="1" i="1">
                <a:solidFill>
                  <a:srgbClr val="156082">
                    <a:lumMod val="75000"/>
                  </a:srgbClr>
                </a:solidFill>
                <a:latin typeface="Aptos" panose="02110004020202020204"/>
              </a:rPr>
              <a:t>NCDA is strong, resilient organization and we look forward to the next 55 years of serving our members and making communities better”. </a:t>
            </a:r>
            <a:endParaRPr lang="en-US" b="1" i="1" dirty="0">
              <a:solidFill>
                <a:srgbClr val="156082">
                  <a:lumMod val="75000"/>
                </a:srgbClr>
              </a:solidFill>
              <a:latin typeface="Aptos" panose="02110004020202020204"/>
            </a:endParaRPr>
          </a:p>
        </p:txBody>
      </p:sp>
      <p:pic>
        <p:nvPicPr>
          <p:cNvPr id="7" name="Picture 6">
            <a:extLst>
              <a:ext uri="{FF2B5EF4-FFF2-40B4-BE49-F238E27FC236}">
                <a16:creationId xmlns:a16="http://schemas.microsoft.com/office/drawing/2014/main" id="{893D5F42-55C6-9359-7F2A-8977ADB3BDD2}"/>
              </a:ext>
            </a:extLst>
          </p:cNvPr>
          <p:cNvPicPr>
            <a:picLocks noChangeAspect="1"/>
          </p:cNvPicPr>
          <p:nvPr/>
        </p:nvPicPr>
        <p:blipFill rotWithShape="1">
          <a:blip r:embed="rId3"/>
          <a:srcRect l="23038" t="8657" r="20073" b="48144"/>
          <a:stretch/>
        </p:blipFill>
        <p:spPr>
          <a:xfrm>
            <a:off x="8932332" y="1034233"/>
            <a:ext cx="3010351" cy="3047876"/>
          </a:xfrm>
          <a:prstGeom prst="rect">
            <a:avLst/>
          </a:prstGeom>
        </p:spPr>
      </p:pic>
    </p:spTree>
    <p:extLst>
      <p:ext uri="{BB962C8B-B14F-4D97-AF65-F5344CB8AC3E}">
        <p14:creationId xmlns:p14="http://schemas.microsoft.com/office/powerpoint/2010/main" val="2835278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CF47B4-5A21-EBFD-F422-ABAEAC13CEA7}"/>
              </a:ext>
            </a:extLst>
          </p:cNvPr>
          <p:cNvSpPr>
            <a:spLocks noGrp="1"/>
          </p:cNvSpPr>
          <p:nvPr>
            <p:ph type="sldNum" sz="quarter" idx="12"/>
          </p:nvPr>
        </p:nvSpPr>
        <p:spPr/>
        <p:txBody>
          <a:bodyPr/>
          <a:lstStyle/>
          <a:p>
            <a:fld id="{2CF8FB2B-0834-4E69-81CF-5D187DC0C246}" type="slidenum">
              <a:rPr lang="en-US" smtClean="0"/>
              <a:t>32</a:t>
            </a:fld>
            <a:endParaRPr lang="en-US"/>
          </a:p>
        </p:txBody>
      </p:sp>
      <p:sp>
        <p:nvSpPr>
          <p:cNvPr id="5" name="TextBox 4">
            <a:extLst>
              <a:ext uri="{FF2B5EF4-FFF2-40B4-BE49-F238E27FC236}">
                <a16:creationId xmlns:a16="http://schemas.microsoft.com/office/drawing/2014/main" id="{302A336D-4085-05A9-F9D2-2A31FDE221C1}"/>
              </a:ext>
            </a:extLst>
          </p:cNvPr>
          <p:cNvSpPr txBox="1"/>
          <p:nvPr/>
        </p:nvSpPr>
        <p:spPr>
          <a:xfrm>
            <a:off x="257628" y="220680"/>
            <a:ext cx="10248138" cy="461665"/>
          </a:xfrm>
          <a:prstGeom prst="rect">
            <a:avLst/>
          </a:prstGeom>
          <a:noFill/>
        </p:spPr>
        <p:txBody>
          <a:bodyPr wrap="square">
            <a:spAutoFit/>
          </a:bodyPr>
          <a:lstStyle/>
          <a:p>
            <a:pPr defTabSz="914400"/>
            <a:r>
              <a:rPr lang="en-US" sz="2400" b="1" dirty="0">
                <a:solidFill>
                  <a:srgbClr val="156082">
                    <a:lumMod val="75000"/>
                  </a:srgbClr>
                </a:solidFill>
                <a:latin typeface="Aptos" panose="02110004020202020204"/>
              </a:rPr>
              <a:t>Significance of NCDA in ensuring the continuation of CDBG</a:t>
            </a:r>
          </a:p>
        </p:txBody>
      </p:sp>
      <p:sp>
        <p:nvSpPr>
          <p:cNvPr id="6" name="TextBox 5">
            <a:extLst>
              <a:ext uri="{FF2B5EF4-FFF2-40B4-BE49-F238E27FC236}">
                <a16:creationId xmlns:a16="http://schemas.microsoft.com/office/drawing/2014/main" id="{50E5F811-8FBD-F371-CA79-60E25B212FBF}"/>
              </a:ext>
            </a:extLst>
          </p:cNvPr>
          <p:cNvSpPr txBox="1"/>
          <p:nvPr/>
        </p:nvSpPr>
        <p:spPr>
          <a:xfrm>
            <a:off x="110275" y="942545"/>
            <a:ext cx="10248138" cy="3970318"/>
          </a:xfrm>
          <a:prstGeom prst="rect">
            <a:avLst/>
          </a:prstGeom>
          <a:noFill/>
        </p:spPr>
        <p:txBody>
          <a:bodyPr wrap="square">
            <a:spAutoFit/>
          </a:bodyPr>
          <a:lstStyle/>
          <a:p>
            <a:pPr marL="285750" indent="-285750" defTabSz="914400">
              <a:buFont typeface="Wingdings" panose="05000000000000000000" pitchFamily="2" charset="2"/>
              <a:buChar char="§"/>
            </a:pPr>
            <a:r>
              <a:rPr lang="en-US" dirty="0">
                <a:solidFill>
                  <a:srgbClr val="156082">
                    <a:lumMod val="50000"/>
                  </a:srgbClr>
                </a:solidFill>
                <a:latin typeface="Aptos" panose="02110004020202020204"/>
              </a:rPr>
              <a:t>In 1968, Congress passed legislation authorizing the Model Cities Program</a:t>
            </a:r>
          </a:p>
          <a:p>
            <a:pPr defTabSz="914400"/>
            <a:endParaRPr lang="en-US" dirty="0">
              <a:solidFill>
                <a:srgbClr val="156082">
                  <a:lumMod val="50000"/>
                </a:srgbClr>
              </a:solidFill>
              <a:latin typeface="Aptos" panose="02110004020202020204"/>
            </a:endParaRPr>
          </a:p>
          <a:p>
            <a:pPr marL="285750" indent="-285750" defTabSz="914400">
              <a:buFont typeface="Wingdings" panose="05000000000000000000" pitchFamily="2" charset="2"/>
              <a:buChar char="§"/>
            </a:pPr>
            <a:r>
              <a:rPr lang="en-US" dirty="0">
                <a:solidFill>
                  <a:srgbClr val="156082">
                    <a:lumMod val="50000"/>
                  </a:srgbClr>
                </a:solidFill>
                <a:latin typeface="Aptos" panose="02110004020202020204"/>
              </a:rPr>
              <a:t>That same year the Model Cities Directors’ Association was formed to represent those cities receiving funding. </a:t>
            </a:r>
          </a:p>
          <a:p>
            <a:pPr defTabSz="914400"/>
            <a:endParaRPr lang="en-US" dirty="0">
              <a:solidFill>
                <a:srgbClr val="156082">
                  <a:lumMod val="50000"/>
                </a:srgbClr>
              </a:solidFill>
              <a:latin typeface="Aptos" panose="02110004020202020204"/>
            </a:endParaRPr>
          </a:p>
          <a:p>
            <a:pPr marL="285750" indent="-285750" defTabSz="914400">
              <a:buFont typeface="Wingdings" panose="05000000000000000000" pitchFamily="2" charset="2"/>
              <a:buChar char="§"/>
            </a:pPr>
            <a:r>
              <a:rPr lang="en-US" dirty="0">
                <a:solidFill>
                  <a:srgbClr val="156082">
                    <a:lumMod val="50000"/>
                  </a:srgbClr>
                </a:solidFill>
                <a:latin typeface="Aptos" panose="02110004020202020204"/>
              </a:rPr>
              <a:t>The Model Cities Program was replaced with the Community Development Block Grant (CDBG) Program in 1974. </a:t>
            </a:r>
          </a:p>
          <a:p>
            <a:pPr defTabSz="914400"/>
            <a:endParaRPr lang="en-US" dirty="0">
              <a:solidFill>
                <a:srgbClr val="156082">
                  <a:lumMod val="50000"/>
                </a:srgbClr>
              </a:solidFill>
              <a:latin typeface="Aptos" panose="02110004020202020204"/>
            </a:endParaRPr>
          </a:p>
          <a:p>
            <a:pPr marL="285750" indent="-285750" defTabSz="914400">
              <a:buFont typeface="Wingdings" panose="05000000000000000000" pitchFamily="2" charset="2"/>
              <a:buChar char="§"/>
            </a:pPr>
            <a:r>
              <a:rPr lang="en-US" dirty="0">
                <a:solidFill>
                  <a:srgbClr val="156082">
                    <a:lumMod val="50000"/>
                  </a:srgbClr>
                </a:solidFill>
                <a:latin typeface="Aptos" panose="02110004020202020204"/>
              </a:rPr>
              <a:t>With the change in programs came a change in name for the association to the National Model Cities and Community Directors’ Association. </a:t>
            </a:r>
          </a:p>
          <a:p>
            <a:pPr defTabSz="914400"/>
            <a:endParaRPr lang="en-US" dirty="0">
              <a:solidFill>
                <a:srgbClr val="156082">
                  <a:lumMod val="50000"/>
                </a:srgbClr>
              </a:solidFill>
              <a:latin typeface="Aptos" panose="02110004020202020204"/>
            </a:endParaRPr>
          </a:p>
          <a:p>
            <a:pPr marL="285750" indent="-285750" defTabSz="914400">
              <a:buFont typeface="Wingdings" panose="05000000000000000000" pitchFamily="2" charset="2"/>
              <a:buChar char="§"/>
            </a:pPr>
            <a:r>
              <a:rPr lang="en-US" dirty="0">
                <a:solidFill>
                  <a:srgbClr val="156082">
                    <a:lumMod val="50000"/>
                  </a:srgbClr>
                </a:solidFill>
                <a:latin typeface="Aptos" panose="02110004020202020204"/>
              </a:rPr>
              <a:t>In 1979, the name of the organization was changed a final time to the National Community Development Association (NCDA). Today, the NCDA membership is more than 500 and includes both cities and counties.</a:t>
            </a:r>
          </a:p>
        </p:txBody>
      </p:sp>
    </p:spTree>
    <p:extLst>
      <p:ext uri="{BB962C8B-B14F-4D97-AF65-F5344CB8AC3E}">
        <p14:creationId xmlns:p14="http://schemas.microsoft.com/office/powerpoint/2010/main" val="2812124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1ABAC2-43E1-EBEB-2F2A-F6F7B9AABDE5}"/>
              </a:ext>
            </a:extLst>
          </p:cNvPr>
          <p:cNvSpPr>
            <a:spLocks noGrp="1"/>
          </p:cNvSpPr>
          <p:nvPr>
            <p:ph type="sldNum" sz="quarter" idx="12"/>
          </p:nvPr>
        </p:nvSpPr>
        <p:spPr/>
        <p:txBody>
          <a:bodyPr/>
          <a:lstStyle/>
          <a:p>
            <a:fld id="{2CF8FB2B-0834-4E69-81CF-5D187DC0C246}" type="slidenum">
              <a:rPr lang="en-US" smtClean="0"/>
              <a:t>33</a:t>
            </a:fld>
            <a:endParaRPr lang="en-US"/>
          </a:p>
        </p:txBody>
      </p:sp>
      <p:sp>
        <p:nvSpPr>
          <p:cNvPr id="5" name="TextBox 4">
            <a:extLst>
              <a:ext uri="{FF2B5EF4-FFF2-40B4-BE49-F238E27FC236}">
                <a16:creationId xmlns:a16="http://schemas.microsoft.com/office/drawing/2014/main" id="{DCA60D6F-4365-843C-529D-158F3D7D63F2}"/>
              </a:ext>
            </a:extLst>
          </p:cNvPr>
          <p:cNvSpPr txBox="1"/>
          <p:nvPr/>
        </p:nvSpPr>
        <p:spPr>
          <a:xfrm>
            <a:off x="221053" y="220680"/>
            <a:ext cx="10248138" cy="461665"/>
          </a:xfrm>
          <a:prstGeom prst="rect">
            <a:avLst/>
          </a:prstGeom>
          <a:noFill/>
        </p:spPr>
        <p:txBody>
          <a:bodyPr wrap="square">
            <a:spAutoFit/>
          </a:bodyPr>
          <a:lstStyle/>
          <a:p>
            <a:pPr defTabSz="914400"/>
            <a:r>
              <a:rPr lang="en-US" sz="2400" b="1" dirty="0">
                <a:solidFill>
                  <a:srgbClr val="156082">
                    <a:lumMod val="75000"/>
                  </a:srgbClr>
                </a:solidFill>
                <a:latin typeface="Aptos" panose="02110004020202020204"/>
              </a:rPr>
              <a:t>Significance of NCDA in ensuring the continuation of CDBG, Cont.</a:t>
            </a:r>
          </a:p>
        </p:txBody>
      </p:sp>
      <p:sp>
        <p:nvSpPr>
          <p:cNvPr id="6" name="TextBox 5">
            <a:extLst>
              <a:ext uri="{FF2B5EF4-FFF2-40B4-BE49-F238E27FC236}">
                <a16:creationId xmlns:a16="http://schemas.microsoft.com/office/drawing/2014/main" id="{9A957B9A-F5EC-D202-B8A6-42B1D548410E}"/>
              </a:ext>
            </a:extLst>
          </p:cNvPr>
          <p:cNvSpPr txBox="1"/>
          <p:nvPr/>
        </p:nvSpPr>
        <p:spPr>
          <a:xfrm>
            <a:off x="221053" y="855264"/>
            <a:ext cx="6801473" cy="923330"/>
          </a:xfrm>
          <a:prstGeom prst="rect">
            <a:avLst/>
          </a:prstGeom>
          <a:noFill/>
        </p:spPr>
        <p:txBody>
          <a:bodyPr wrap="square">
            <a:spAutoFit/>
          </a:bodyPr>
          <a:lstStyle/>
          <a:p>
            <a:pPr defTabSz="914400"/>
            <a:r>
              <a:rPr lang="en-US" b="1" dirty="0">
                <a:solidFill>
                  <a:srgbClr val="156082">
                    <a:lumMod val="75000"/>
                  </a:srgbClr>
                </a:solidFill>
                <a:latin typeface="Aptos" panose="02110004020202020204"/>
              </a:rPr>
              <a:t>Advocacy and Testimony by NCDA members before Congress to ensure continuity with programs and significant input how legislation and regulations were formulated. </a:t>
            </a:r>
          </a:p>
        </p:txBody>
      </p:sp>
      <p:pic>
        <p:nvPicPr>
          <p:cNvPr id="7" name="Picture 6">
            <a:extLst>
              <a:ext uri="{FF2B5EF4-FFF2-40B4-BE49-F238E27FC236}">
                <a16:creationId xmlns:a16="http://schemas.microsoft.com/office/drawing/2014/main" id="{00E46344-9585-A027-4356-2F82FBA3CC43}"/>
              </a:ext>
            </a:extLst>
          </p:cNvPr>
          <p:cNvPicPr>
            <a:picLocks noChangeAspect="1"/>
          </p:cNvPicPr>
          <p:nvPr/>
        </p:nvPicPr>
        <p:blipFill>
          <a:blip r:embed="rId3"/>
          <a:stretch>
            <a:fillRect/>
          </a:stretch>
        </p:blipFill>
        <p:spPr>
          <a:xfrm>
            <a:off x="310552" y="1880558"/>
            <a:ext cx="4157444" cy="2705759"/>
          </a:xfrm>
          <a:prstGeom prst="rect">
            <a:avLst/>
          </a:prstGeom>
        </p:spPr>
      </p:pic>
      <p:pic>
        <p:nvPicPr>
          <p:cNvPr id="8" name="Picture 7">
            <a:extLst>
              <a:ext uri="{FF2B5EF4-FFF2-40B4-BE49-F238E27FC236}">
                <a16:creationId xmlns:a16="http://schemas.microsoft.com/office/drawing/2014/main" id="{7E8FE1DD-D062-7D49-A1B4-6C72B3D12C38}"/>
              </a:ext>
            </a:extLst>
          </p:cNvPr>
          <p:cNvPicPr>
            <a:picLocks noChangeAspect="1"/>
          </p:cNvPicPr>
          <p:nvPr/>
        </p:nvPicPr>
        <p:blipFill>
          <a:blip r:embed="rId4"/>
          <a:stretch>
            <a:fillRect/>
          </a:stretch>
        </p:blipFill>
        <p:spPr>
          <a:xfrm>
            <a:off x="6895931" y="803245"/>
            <a:ext cx="4896379" cy="5238117"/>
          </a:xfrm>
          <a:prstGeom prst="rect">
            <a:avLst/>
          </a:prstGeom>
        </p:spPr>
      </p:pic>
      <p:pic>
        <p:nvPicPr>
          <p:cNvPr id="9" name="Picture 8">
            <a:extLst>
              <a:ext uri="{FF2B5EF4-FFF2-40B4-BE49-F238E27FC236}">
                <a16:creationId xmlns:a16="http://schemas.microsoft.com/office/drawing/2014/main" id="{38E1A238-E9C7-6969-65E5-872639F4F420}"/>
              </a:ext>
            </a:extLst>
          </p:cNvPr>
          <p:cNvPicPr>
            <a:picLocks noChangeAspect="1"/>
          </p:cNvPicPr>
          <p:nvPr/>
        </p:nvPicPr>
        <p:blipFill>
          <a:blip r:embed="rId5"/>
          <a:stretch>
            <a:fillRect/>
          </a:stretch>
        </p:blipFill>
        <p:spPr>
          <a:xfrm>
            <a:off x="4886731" y="3648974"/>
            <a:ext cx="1965160" cy="2398079"/>
          </a:xfrm>
          <a:prstGeom prst="rect">
            <a:avLst/>
          </a:prstGeom>
        </p:spPr>
      </p:pic>
      <p:sp>
        <p:nvSpPr>
          <p:cNvPr id="10" name="TextBox 9">
            <a:extLst>
              <a:ext uri="{FF2B5EF4-FFF2-40B4-BE49-F238E27FC236}">
                <a16:creationId xmlns:a16="http://schemas.microsoft.com/office/drawing/2014/main" id="{BA18C024-E313-6069-9FA4-04601AF22AC0}"/>
              </a:ext>
            </a:extLst>
          </p:cNvPr>
          <p:cNvSpPr txBox="1"/>
          <p:nvPr/>
        </p:nvSpPr>
        <p:spPr>
          <a:xfrm>
            <a:off x="4467996" y="6093381"/>
            <a:ext cx="3769743" cy="369332"/>
          </a:xfrm>
          <a:prstGeom prst="rect">
            <a:avLst/>
          </a:prstGeom>
          <a:noFill/>
        </p:spPr>
        <p:txBody>
          <a:bodyPr wrap="square" rtlCol="0">
            <a:spAutoFit/>
          </a:bodyPr>
          <a:lstStyle/>
          <a:p>
            <a:r>
              <a:rPr lang="en-US" dirty="0">
                <a:solidFill>
                  <a:schemeClr val="accent2">
                    <a:lumMod val="50000"/>
                  </a:schemeClr>
                </a:solidFill>
              </a:rPr>
              <a:t>Steve Gartrell, Newton, MA, </a:t>
            </a:r>
          </a:p>
        </p:txBody>
      </p:sp>
      <p:sp>
        <p:nvSpPr>
          <p:cNvPr id="11" name="TextBox 10">
            <a:extLst>
              <a:ext uri="{FF2B5EF4-FFF2-40B4-BE49-F238E27FC236}">
                <a16:creationId xmlns:a16="http://schemas.microsoft.com/office/drawing/2014/main" id="{5C6724DE-EF20-DBAF-A3E7-590A99E2414F}"/>
              </a:ext>
            </a:extLst>
          </p:cNvPr>
          <p:cNvSpPr txBox="1"/>
          <p:nvPr/>
        </p:nvSpPr>
        <p:spPr>
          <a:xfrm>
            <a:off x="500332" y="4696875"/>
            <a:ext cx="3967664" cy="369332"/>
          </a:xfrm>
          <a:prstGeom prst="rect">
            <a:avLst/>
          </a:prstGeom>
          <a:noFill/>
        </p:spPr>
        <p:txBody>
          <a:bodyPr wrap="square" rtlCol="0">
            <a:spAutoFit/>
          </a:bodyPr>
          <a:lstStyle/>
          <a:p>
            <a:r>
              <a:rPr lang="en-US" dirty="0">
                <a:solidFill>
                  <a:schemeClr val="accent2">
                    <a:lumMod val="50000"/>
                  </a:schemeClr>
                </a:solidFill>
              </a:rPr>
              <a:t>Cress Lander, Tucson, Arizona</a:t>
            </a:r>
          </a:p>
        </p:txBody>
      </p:sp>
    </p:spTree>
    <p:extLst>
      <p:ext uri="{BB962C8B-B14F-4D97-AF65-F5344CB8AC3E}">
        <p14:creationId xmlns:p14="http://schemas.microsoft.com/office/powerpoint/2010/main" val="25910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7532A5-81BE-3F7F-FCB0-D4385F5C761A}"/>
              </a:ext>
            </a:extLst>
          </p:cNvPr>
          <p:cNvSpPr>
            <a:spLocks noGrp="1"/>
          </p:cNvSpPr>
          <p:nvPr>
            <p:ph type="sldNum" sz="quarter" idx="12"/>
          </p:nvPr>
        </p:nvSpPr>
        <p:spPr/>
        <p:txBody>
          <a:bodyPr/>
          <a:lstStyle/>
          <a:p>
            <a:fld id="{2CF8FB2B-0834-4E69-81CF-5D187DC0C246}" type="slidenum">
              <a:rPr lang="en-US" smtClean="0"/>
              <a:t>34</a:t>
            </a:fld>
            <a:endParaRPr lang="en-US"/>
          </a:p>
        </p:txBody>
      </p:sp>
      <p:sp>
        <p:nvSpPr>
          <p:cNvPr id="5" name="TextBox 4">
            <a:extLst>
              <a:ext uri="{FF2B5EF4-FFF2-40B4-BE49-F238E27FC236}">
                <a16:creationId xmlns:a16="http://schemas.microsoft.com/office/drawing/2014/main" id="{879C590A-AC03-1735-E51B-FBF47C064B33}"/>
              </a:ext>
            </a:extLst>
          </p:cNvPr>
          <p:cNvSpPr txBox="1"/>
          <p:nvPr/>
        </p:nvSpPr>
        <p:spPr>
          <a:xfrm>
            <a:off x="316008" y="297527"/>
            <a:ext cx="10291032" cy="5632311"/>
          </a:xfrm>
          <a:prstGeom prst="rect">
            <a:avLst/>
          </a:prstGeom>
          <a:noFill/>
        </p:spPr>
        <p:txBody>
          <a:bodyPr wrap="square">
            <a:spAutoFit/>
          </a:bodyPr>
          <a:lstStyle/>
          <a:p>
            <a:pPr defTabSz="914400"/>
            <a:r>
              <a:rPr lang="en-US" sz="2400" b="1" dirty="0">
                <a:solidFill>
                  <a:srgbClr val="156082">
                    <a:lumMod val="75000"/>
                  </a:srgbClr>
                </a:solidFill>
                <a:latin typeface="Aptos" panose="02110004020202020204"/>
              </a:rPr>
              <a:t>The Resilience of CDBG</a:t>
            </a:r>
          </a:p>
          <a:p>
            <a:pPr defTabSz="914400"/>
            <a:endParaRPr lang="en-US" sz="2400" b="1" dirty="0">
              <a:solidFill>
                <a:srgbClr val="156082">
                  <a:lumMod val="75000"/>
                </a:srgbClr>
              </a:solidFill>
              <a:latin typeface="Aptos" panose="02110004020202020204"/>
            </a:endParaRPr>
          </a:p>
          <a:p>
            <a:pPr marL="342900" indent="-342900" defTabSz="914400">
              <a:buFont typeface="Wingdings" panose="05000000000000000000" pitchFamily="2" charset="2"/>
              <a:buChar char="§"/>
            </a:pPr>
            <a:endParaRPr lang="en-US" sz="2400" b="1" dirty="0">
              <a:solidFill>
                <a:srgbClr val="156082">
                  <a:lumMod val="75000"/>
                </a:srgbClr>
              </a:solidFill>
              <a:latin typeface="Aptos" panose="02110004020202020204"/>
            </a:endParaRPr>
          </a:p>
          <a:p>
            <a:pPr marL="342900" indent="-342900" defTabSz="914400">
              <a:buFont typeface="Wingdings" panose="05000000000000000000" pitchFamily="2" charset="2"/>
              <a:buChar char="§"/>
            </a:pPr>
            <a:r>
              <a:rPr lang="en-US" sz="2400" b="1" dirty="0">
                <a:solidFill>
                  <a:srgbClr val="156082">
                    <a:lumMod val="75000"/>
                  </a:srgbClr>
                </a:solidFill>
                <a:latin typeface="Aptos" panose="02110004020202020204"/>
              </a:rPr>
              <a:t>2006 The Bush Administration proposed to cut the Community Development Grant by 90% and shift the funds to a new program called "Strengthening America's Communities Grant Program and be run by the Commerce Department</a:t>
            </a:r>
          </a:p>
          <a:p>
            <a:pPr defTabSz="914400"/>
            <a:endParaRPr lang="en-US" sz="2400" b="1" dirty="0">
              <a:solidFill>
                <a:srgbClr val="156082">
                  <a:lumMod val="75000"/>
                </a:srgbClr>
              </a:solidFill>
              <a:latin typeface="Aptos" panose="02110004020202020204"/>
            </a:endParaRPr>
          </a:p>
          <a:p>
            <a:pPr marL="342900" indent="-342900" defTabSz="914400">
              <a:buFont typeface="Wingdings" panose="05000000000000000000" pitchFamily="2" charset="2"/>
              <a:buChar char="§"/>
            </a:pPr>
            <a:r>
              <a:rPr lang="en-US" sz="2400" b="1" dirty="0">
                <a:solidFill>
                  <a:srgbClr val="156082">
                    <a:lumMod val="75000"/>
                  </a:srgbClr>
                </a:solidFill>
                <a:latin typeface="Aptos" panose="02110004020202020204"/>
              </a:rPr>
              <a:t>2018  The Trump Administration “blueprint” for 2018 would eliminate funding for the Community Development Block Grant program</a:t>
            </a:r>
          </a:p>
          <a:p>
            <a:pPr defTabSz="914400"/>
            <a:endParaRPr lang="en-US" sz="2400" b="1" dirty="0">
              <a:solidFill>
                <a:srgbClr val="156082">
                  <a:lumMod val="75000"/>
                </a:srgbClr>
              </a:solidFill>
              <a:latin typeface="Aptos" panose="02110004020202020204"/>
            </a:endParaRPr>
          </a:p>
          <a:p>
            <a:pPr marL="342900" indent="-342900" defTabSz="914400">
              <a:buFont typeface="Wingdings" panose="05000000000000000000" pitchFamily="2" charset="2"/>
              <a:buChar char="§"/>
            </a:pPr>
            <a:r>
              <a:rPr lang="en-US" sz="2400" b="1" dirty="0">
                <a:solidFill>
                  <a:srgbClr val="156082">
                    <a:lumMod val="75000"/>
                  </a:srgbClr>
                </a:solidFill>
                <a:latin typeface="Aptos" panose="02110004020202020204"/>
              </a:rPr>
              <a:t>2020 The Trump Administration Fiscal Year (FY) 2021 budget request would eliminate the HOME Investments Partnership program and Community Development Block Grants (CDBG)</a:t>
            </a:r>
          </a:p>
          <a:p>
            <a:pPr defTabSz="914400"/>
            <a:r>
              <a:rPr lang="en-US" sz="2400" b="1" dirty="0">
                <a:solidFill>
                  <a:srgbClr val="156082">
                    <a:lumMod val="75000"/>
                  </a:srgbClr>
                </a:solidFill>
                <a:latin typeface="Aptos" panose="02110004020202020204"/>
              </a:rPr>
              <a:t> </a:t>
            </a:r>
          </a:p>
        </p:txBody>
      </p:sp>
    </p:spTree>
    <p:extLst>
      <p:ext uri="{BB962C8B-B14F-4D97-AF65-F5344CB8AC3E}">
        <p14:creationId xmlns:p14="http://schemas.microsoft.com/office/powerpoint/2010/main" val="3523314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E1E44-0E35-7256-136C-7545B75C3EF3}"/>
              </a:ext>
            </a:extLst>
          </p:cNvPr>
          <p:cNvSpPr>
            <a:spLocks noGrp="1"/>
          </p:cNvSpPr>
          <p:nvPr>
            <p:ph type="sldNum" sz="quarter" idx="12"/>
          </p:nvPr>
        </p:nvSpPr>
        <p:spPr/>
        <p:txBody>
          <a:bodyPr/>
          <a:lstStyle/>
          <a:p>
            <a:fld id="{2CF8FB2B-0834-4E69-81CF-5D187DC0C246}" type="slidenum">
              <a:rPr lang="en-US" smtClean="0"/>
              <a:t>35</a:t>
            </a:fld>
            <a:endParaRPr lang="en-US"/>
          </a:p>
        </p:txBody>
      </p:sp>
      <p:sp>
        <p:nvSpPr>
          <p:cNvPr id="5" name="Title 1">
            <a:extLst>
              <a:ext uri="{FF2B5EF4-FFF2-40B4-BE49-F238E27FC236}">
                <a16:creationId xmlns:a16="http://schemas.microsoft.com/office/drawing/2014/main" id="{69FA84EB-CE62-0CFC-FCA2-C3963A686CD5}"/>
              </a:ext>
            </a:extLst>
          </p:cNvPr>
          <p:cNvSpPr txBox="1">
            <a:spLocks/>
          </p:cNvSpPr>
          <p:nvPr/>
        </p:nvSpPr>
        <p:spPr>
          <a:xfrm>
            <a:off x="-2046083" y="206349"/>
            <a:ext cx="10158412" cy="748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What makes CDBG Special</a:t>
            </a:r>
          </a:p>
        </p:txBody>
      </p:sp>
      <p:sp>
        <p:nvSpPr>
          <p:cNvPr id="6" name="Content Placeholder 2">
            <a:extLst>
              <a:ext uri="{FF2B5EF4-FFF2-40B4-BE49-F238E27FC236}">
                <a16:creationId xmlns:a16="http://schemas.microsoft.com/office/drawing/2014/main" id="{1316CEFD-4312-7CF4-3B26-976F45DE6ED6}"/>
              </a:ext>
            </a:extLst>
          </p:cNvPr>
          <p:cNvSpPr txBox="1">
            <a:spLocks/>
          </p:cNvSpPr>
          <p:nvPr/>
        </p:nvSpPr>
        <p:spPr>
          <a:xfrm>
            <a:off x="189391" y="1219453"/>
            <a:ext cx="8401272" cy="425196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
            </a:pPr>
            <a:r>
              <a:rPr lang="en-US" dirty="0">
                <a:solidFill>
                  <a:srgbClr val="156082">
                    <a:lumMod val="50000"/>
                  </a:srgbClr>
                </a:solidFill>
                <a:latin typeface="Aptos" panose="02110004020202020204"/>
              </a:rPr>
              <a:t>Benefiting low- and moderate-income persons and communities</a:t>
            </a:r>
          </a:p>
          <a:p>
            <a:pPr marL="342900" indent="-342900" algn="l">
              <a:buFont typeface="Wingdings" panose="05000000000000000000" pitchFamily="2" charset="2"/>
              <a:buChar char="§"/>
            </a:pPr>
            <a:endParaRPr lang="en-US" sz="800" dirty="0">
              <a:solidFill>
                <a:srgbClr val="156082">
                  <a:lumMod val="50000"/>
                </a:srgbClr>
              </a:solidFill>
              <a:latin typeface="Aptos" panose="02110004020202020204"/>
            </a:endParaRPr>
          </a:p>
          <a:p>
            <a:pPr marL="342900" indent="-342900" algn="l">
              <a:buFont typeface="Wingdings" panose="05000000000000000000" pitchFamily="2" charset="2"/>
              <a:buChar char="§"/>
            </a:pPr>
            <a:r>
              <a:rPr lang="en-US" dirty="0">
                <a:solidFill>
                  <a:srgbClr val="156082">
                    <a:lumMod val="50000"/>
                  </a:srgbClr>
                </a:solidFill>
                <a:latin typeface="Aptos" panose="02110004020202020204"/>
              </a:rPr>
              <a:t> Address a wide range of community development needs</a:t>
            </a:r>
          </a:p>
          <a:p>
            <a:pPr algn="l"/>
            <a:r>
              <a:rPr lang="en-US" dirty="0">
                <a:solidFill>
                  <a:srgbClr val="156082">
                    <a:lumMod val="50000"/>
                  </a:srgbClr>
                </a:solidFill>
                <a:latin typeface="Aptos" panose="02110004020202020204"/>
              </a:rPr>
              <a:t>        </a:t>
            </a:r>
            <a:r>
              <a:rPr lang="en-US" b="1" i="1" dirty="0">
                <a:solidFill>
                  <a:srgbClr val="156082">
                    <a:lumMod val="50000"/>
                  </a:srgbClr>
                </a:solidFill>
                <a:latin typeface="Aptos" panose="02110004020202020204"/>
              </a:rPr>
              <a:t>Housing, Economic Development, Infrastructure, Facilities,    </a:t>
            </a:r>
          </a:p>
          <a:p>
            <a:pPr algn="l"/>
            <a:r>
              <a:rPr lang="en-US" b="1" i="1" dirty="0">
                <a:solidFill>
                  <a:srgbClr val="156082">
                    <a:lumMod val="50000"/>
                  </a:srgbClr>
                </a:solidFill>
                <a:latin typeface="Aptos" panose="02110004020202020204"/>
              </a:rPr>
              <a:t>        Public Services</a:t>
            </a:r>
          </a:p>
          <a:p>
            <a:pPr marL="342900" indent="-342900" algn="l">
              <a:buFont typeface="Wingdings" panose="05000000000000000000" pitchFamily="2" charset="2"/>
              <a:buChar char="§"/>
            </a:pPr>
            <a:endParaRPr lang="en-US" sz="800" dirty="0">
              <a:solidFill>
                <a:srgbClr val="156082">
                  <a:lumMod val="50000"/>
                </a:srgbClr>
              </a:solidFill>
              <a:latin typeface="Aptos" panose="02110004020202020204"/>
            </a:endParaRPr>
          </a:p>
          <a:p>
            <a:pPr marL="342900" indent="-342900" algn="l">
              <a:buFont typeface="Wingdings" panose="05000000000000000000" pitchFamily="2" charset="2"/>
              <a:buChar char="§"/>
            </a:pPr>
            <a:r>
              <a:rPr lang="en-US" dirty="0">
                <a:solidFill>
                  <a:srgbClr val="156082">
                    <a:lumMod val="50000"/>
                  </a:srgbClr>
                </a:solidFill>
                <a:latin typeface="Aptos" panose="02110004020202020204"/>
              </a:rPr>
              <a:t>Local decision-making &amp; flexible use of funds</a:t>
            </a:r>
          </a:p>
          <a:p>
            <a:pPr marL="342900" indent="-342900" algn="l">
              <a:buFont typeface="Wingdings" panose="05000000000000000000" pitchFamily="2" charset="2"/>
              <a:buChar char="§"/>
            </a:pPr>
            <a:endParaRPr lang="en-US" sz="800" dirty="0">
              <a:solidFill>
                <a:srgbClr val="156082">
                  <a:lumMod val="50000"/>
                </a:srgbClr>
              </a:solidFill>
              <a:latin typeface="Aptos" panose="02110004020202020204"/>
            </a:endParaRPr>
          </a:p>
          <a:p>
            <a:pPr marL="342900" indent="-342900" algn="l">
              <a:buFont typeface="Wingdings" panose="05000000000000000000" pitchFamily="2" charset="2"/>
              <a:buChar char="§"/>
            </a:pPr>
            <a:r>
              <a:rPr lang="en-US" dirty="0">
                <a:solidFill>
                  <a:srgbClr val="156082">
                    <a:lumMod val="50000"/>
                  </a:srgbClr>
                </a:solidFill>
                <a:latin typeface="Aptos" panose="02110004020202020204"/>
              </a:rPr>
              <a:t>Community input and citizen participation</a:t>
            </a:r>
          </a:p>
          <a:p>
            <a:pPr marL="342900" indent="-342900" algn="l">
              <a:buFont typeface="Wingdings" panose="05000000000000000000" pitchFamily="2" charset="2"/>
              <a:buChar char="§"/>
            </a:pPr>
            <a:endParaRPr lang="en-US" sz="800" dirty="0">
              <a:solidFill>
                <a:srgbClr val="156082">
                  <a:lumMod val="50000"/>
                </a:srgbClr>
              </a:solidFill>
              <a:latin typeface="Aptos" panose="02110004020202020204"/>
            </a:endParaRPr>
          </a:p>
          <a:p>
            <a:pPr marL="342900" indent="-342900" algn="l">
              <a:buFont typeface="Wingdings" panose="05000000000000000000" pitchFamily="2" charset="2"/>
              <a:buChar char="§"/>
            </a:pPr>
            <a:r>
              <a:rPr lang="en-US" dirty="0">
                <a:solidFill>
                  <a:srgbClr val="156082">
                    <a:lumMod val="50000"/>
                  </a:srgbClr>
                </a:solidFill>
                <a:latin typeface="Aptos" panose="02110004020202020204"/>
              </a:rPr>
              <a:t>Leveraging funding and creating partnerships</a:t>
            </a:r>
          </a:p>
          <a:p>
            <a:pPr marL="342900" indent="-342900" algn="l">
              <a:buFont typeface="Wingdings" panose="05000000000000000000" pitchFamily="2" charset="2"/>
              <a:buChar char="§"/>
            </a:pPr>
            <a:endParaRPr lang="en-US" sz="800" dirty="0">
              <a:solidFill>
                <a:srgbClr val="156082">
                  <a:lumMod val="50000"/>
                </a:srgbClr>
              </a:solidFill>
              <a:latin typeface="Aptos" panose="02110004020202020204"/>
            </a:endParaRPr>
          </a:p>
          <a:p>
            <a:pPr marL="342900" indent="-342900" algn="l">
              <a:buFont typeface="Wingdings" panose="05000000000000000000" pitchFamily="2" charset="2"/>
              <a:buChar char="§"/>
            </a:pPr>
            <a:r>
              <a:rPr lang="en-US" dirty="0">
                <a:solidFill>
                  <a:srgbClr val="156082">
                    <a:lumMod val="50000"/>
                  </a:srgbClr>
                </a:solidFill>
                <a:latin typeface="Aptos" panose="02110004020202020204"/>
              </a:rPr>
              <a:t>Strategic &amp; targeted investment</a:t>
            </a:r>
          </a:p>
          <a:p>
            <a:endParaRPr lang="en-US" sz="2200" dirty="0">
              <a:solidFill>
                <a:prstClr val="black"/>
              </a:solidFill>
              <a:latin typeface="Aptos" panose="02110004020202020204"/>
            </a:endParaRPr>
          </a:p>
        </p:txBody>
      </p:sp>
      <p:pic>
        <p:nvPicPr>
          <p:cNvPr id="7" name="Picture 6">
            <a:extLst>
              <a:ext uri="{FF2B5EF4-FFF2-40B4-BE49-F238E27FC236}">
                <a16:creationId xmlns:a16="http://schemas.microsoft.com/office/drawing/2014/main" id="{F59BECF6-C60B-B931-E6A4-17AAB22E1159}"/>
              </a:ext>
            </a:extLst>
          </p:cNvPr>
          <p:cNvPicPr>
            <a:picLocks noChangeAspect="1"/>
          </p:cNvPicPr>
          <p:nvPr/>
        </p:nvPicPr>
        <p:blipFill>
          <a:blip r:embed="rId3"/>
          <a:stretch>
            <a:fillRect/>
          </a:stretch>
        </p:blipFill>
        <p:spPr>
          <a:xfrm>
            <a:off x="8681999" y="1222478"/>
            <a:ext cx="3320610" cy="4533909"/>
          </a:xfrm>
          <a:prstGeom prst="rect">
            <a:avLst/>
          </a:prstGeom>
        </p:spPr>
      </p:pic>
    </p:spTree>
    <p:extLst>
      <p:ext uri="{BB962C8B-B14F-4D97-AF65-F5344CB8AC3E}">
        <p14:creationId xmlns:p14="http://schemas.microsoft.com/office/powerpoint/2010/main" val="2028859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E1E44-0E35-7256-136C-7545B75C3EF3}"/>
              </a:ext>
            </a:extLst>
          </p:cNvPr>
          <p:cNvSpPr>
            <a:spLocks noGrp="1"/>
          </p:cNvSpPr>
          <p:nvPr>
            <p:ph type="sldNum" sz="quarter" idx="12"/>
          </p:nvPr>
        </p:nvSpPr>
        <p:spPr/>
        <p:txBody>
          <a:bodyPr/>
          <a:lstStyle/>
          <a:p>
            <a:fld id="{2CF8FB2B-0834-4E69-81CF-5D187DC0C246}" type="slidenum">
              <a:rPr lang="en-US" smtClean="0"/>
              <a:t>36</a:t>
            </a:fld>
            <a:endParaRPr lang="en-US"/>
          </a:p>
        </p:txBody>
      </p:sp>
      <p:sp>
        <p:nvSpPr>
          <p:cNvPr id="5" name="Title 1">
            <a:extLst>
              <a:ext uri="{FF2B5EF4-FFF2-40B4-BE49-F238E27FC236}">
                <a16:creationId xmlns:a16="http://schemas.microsoft.com/office/drawing/2014/main" id="{69FA84EB-CE62-0CFC-FCA2-C3963A686CD5}"/>
              </a:ext>
            </a:extLst>
          </p:cNvPr>
          <p:cNvSpPr txBox="1">
            <a:spLocks/>
          </p:cNvSpPr>
          <p:nvPr/>
        </p:nvSpPr>
        <p:spPr>
          <a:xfrm>
            <a:off x="159185" y="101955"/>
            <a:ext cx="10158412" cy="748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What makes CDBG Special? Ned Handy, Cambridge, MA</a:t>
            </a:r>
          </a:p>
        </p:txBody>
      </p:sp>
      <p:sp>
        <p:nvSpPr>
          <p:cNvPr id="6" name="Content Placeholder 2">
            <a:extLst>
              <a:ext uri="{FF2B5EF4-FFF2-40B4-BE49-F238E27FC236}">
                <a16:creationId xmlns:a16="http://schemas.microsoft.com/office/drawing/2014/main" id="{1316CEFD-4312-7CF4-3B26-976F45DE6ED6}"/>
              </a:ext>
            </a:extLst>
          </p:cNvPr>
          <p:cNvSpPr txBox="1">
            <a:spLocks/>
          </p:cNvSpPr>
          <p:nvPr/>
        </p:nvSpPr>
        <p:spPr>
          <a:xfrm>
            <a:off x="189391" y="1219453"/>
            <a:ext cx="8401272" cy="42519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200" dirty="0">
              <a:solidFill>
                <a:prstClr val="black"/>
              </a:solidFill>
              <a:latin typeface="Aptos" panose="02110004020202020204"/>
            </a:endParaRPr>
          </a:p>
        </p:txBody>
      </p:sp>
      <p:pic>
        <p:nvPicPr>
          <p:cNvPr id="2" name="Picture 1">
            <a:extLst>
              <a:ext uri="{FF2B5EF4-FFF2-40B4-BE49-F238E27FC236}">
                <a16:creationId xmlns:a16="http://schemas.microsoft.com/office/drawing/2014/main" id="{A5BD10CE-9E49-D09B-6B91-8C6A867F8188}"/>
              </a:ext>
            </a:extLst>
          </p:cNvPr>
          <p:cNvPicPr>
            <a:picLocks noChangeAspect="1"/>
          </p:cNvPicPr>
          <p:nvPr/>
        </p:nvPicPr>
        <p:blipFill>
          <a:blip r:embed="rId3"/>
          <a:stretch>
            <a:fillRect/>
          </a:stretch>
        </p:blipFill>
        <p:spPr>
          <a:xfrm>
            <a:off x="88964" y="795674"/>
            <a:ext cx="3570878" cy="2354949"/>
          </a:xfrm>
          <a:prstGeom prst="rect">
            <a:avLst/>
          </a:prstGeom>
        </p:spPr>
      </p:pic>
      <p:sp>
        <p:nvSpPr>
          <p:cNvPr id="8" name="TextBox 7">
            <a:extLst>
              <a:ext uri="{FF2B5EF4-FFF2-40B4-BE49-F238E27FC236}">
                <a16:creationId xmlns:a16="http://schemas.microsoft.com/office/drawing/2014/main" id="{3150471F-06C8-0294-19F9-B986BAEC34EE}"/>
              </a:ext>
            </a:extLst>
          </p:cNvPr>
          <p:cNvSpPr txBox="1"/>
          <p:nvPr/>
        </p:nvSpPr>
        <p:spPr>
          <a:xfrm>
            <a:off x="334204" y="5007830"/>
            <a:ext cx="9411418" cy="646331"/>
          </a:xfrm>
          <a:prstGeom prst="rect">
            <a:avLst/>
          </a:prstGeom>
          <a:noFill/>
        </p:spPr>
        <p:txBody>
          <a:bodyPr wrap="square">
            <a:spAutoFit/>
          </a:bodyPr>
          <a:lstStyle/>
          <a:p>
            <a:pPr algn="just"/>
            <a:r>
              <a:rPr lang="en-US" dirty="0"/>
              <a:t>Ned eventually wrote a book about his experiences - The Flame Keepers: The True Story of an American Soldier's Survival Inside Stalag 17. </a:t>
            </a:r>
          </a:p>
        </p:txBody>
      </p:sp>
      <p:sp>
        <p:nvSpPr>
          <p:cNvPr id="10" name="TextBox 9">
            <a:extLst>
              <a:ext uri="{FF2B5EF4-FFF2-40B4-BE49-F238E27FC236}">
                <a16:creationId xmlns:a16="http://schemas.microsoft.com/office/drawing/2014/main" id="{0B44F206-F1DE-51CC-01E2-07318762D41F}"/>
              </a:ext>
            </a:extLst>
          </p:cNvPr>
          <p:cNvSpPr txBox="1"/>
          <p:nvPr/>
        </p:nvSpPr>
        <p:spPr>
          <a:xfrm>
            <a:off x="334204" y="5813720"/>
            <a:ext cx="9559771" cy="646331"/>
          </a:xfrm>
          <a:prstGeom prst="rect">
            <a:avLst/>
          </a:prstGeom>
          <a:noFill/>
        </p:spPr>
        <p:txBody>
          <a:bodyPr wrap="square">
            <a:spAutoFit/>
          </a:bodyPr>
          <a:lstStyle/>
          <a:p>
            <a:pPr algn="just"/>
            <a:r>
              <a:rPr lang="en-US" dirty="0"/>
              <a:t>Ned Handy, was a member of Akron Ohio’s  “royal family,” He was a grandson of Goodyear Tire &amp; Rubber co-founder F.A. Seiberling and his wife, Gertrude</a:t>
            </a:r>
          </a:p>
        </p:txBody>
      </p:sp>
      <p:sp>
        <p:nvSpPr>
          <p:cNvPr id="12" name="TextBox 11">
            <a:extLst>
              <a:ext uri="{FF2B5EF4-FFF2-40B4-BE49-F238E27FC236}">
                <a16:creationId xmlns:a16="http://schemas.microsoft.com/office/drawing/2014/main" id="{26CD62DD-D0E2-4EFF-598E-BF3EA92267A7}"/>
              </a:ext>
            </a:extLst>
          </p:cNvPr>
          <p:cNvSpPr txBox="1"/>
          <p:nvPr/>
        </p:nvSpPr>
        <p:spPr>
          <a:xfrm>
            <a:off x="334204" y="3426901"/>
            <a:ext cx="10021738" cy="1477328"/>
          </a:xfrm>
          <a:prstGeom prst="rect">
            <a:avLst/>
          </a:prstGeom>
          <a:noFill/>
        </p:spPr>
        <p:txBody>
          <a:bodyPr wrap="square">
            <a:spAutoFit/>
          </a:bodyPr>
          <a:lstStyle/>
          <a:p>
            <a:pPr algn="just"/>
            <a:r>
              <a:rPr lang="en-US" dirty="0"/>
              <a:t>All of us that called Ned a friend, never knew that Ned served his country in WWII. He was serving as a turret gunner and flight engineer aboard a B-24 Liberator when it was shot down over Germany in 1944. Ned was held for 13 months at Stalag 17, the notorious German prisoner-of-war camp that inspired the 1953 Hollywood movie “Stalag 17” starring William Holden.</a:t>
            </a:r>
          </a:p>
        </p:txBody>
      </p:sp>
      <p:sp>
        <p:nvSpPr>
          <p:cNvPr id="16" name="TextBox 15">
            <a:extLst>
              <a:ext uri="{FF2B5EF4-FFF2-40B4-BE49-F238E27FC236}">
                <a16:creationId xmlns:a16="http://schemas.microsoft.com/office/drawing/2014/main" id="{D03FEB09-0963-0FFB-0028-0F1A0C894E8E}"/>
              </a:ext>
            </a:extLst>
          </p:cNvPr>
          <p:cNvSpPr txBox="1"/>
          <p:nvPr/>
        </p:nvSpPr>
        <p:spPr>
          <a:xfrm>
            <a:off x="3705635" y="721114"/>
            <a:ext cx="7452902" cy="2585323"/>
          </a:xfrm>
          <a:prstGeom prst="rect">
            <a:avLst/>
          </a:prstGeom>
          <a:noFill/>
        </p:spPr>
        <p:txBody>
          <a:bodyPr wrap="square">
            <a:spAutoFit/>
          </a:bodyPr>
          <a:lstStyle/>
          <a:p>
            <a:pPr algn="just"/>
            <a:r>
              <a:rPr lang="en-US" dirty="0"/>
              <a:t>On February 27, 2023, at the age of 100 Ned passed away. </a:t>
            </a:r>
          </a:p>
          <a:p>
            <a:pPr algn="just"/>
            <a:endParaRPr lang="en-US" dirty="0"/>
          </a:p>
          <a:p>
            <a:pPr algn="just"/>
            <a:r>
              <a:rPr lang="en-US" dirty="0"/>
              <a:t>Ned was a legend in the field of planning and community development.  In addition to his 30-year career in Cambridge as the Director of Community Development (retiring in 2000), he had previously worked in Providence; New York City; Chicago; San Jose, California; San Juan, Puerto Rico; and Bangkok, Thailand. </a:t>
            </a:r>
            <a:r>
              <a:rPr lang="en-US" b="1" dirty="0"/>
              <a:t>He was one of the humblest, dedicated, public servants to work in the field of Community Development </a:t>
            </a:r>
          </a:p>
        </p:txBody>
      </p:sp>
    </p:spTree>
    <p:extLst>
      <p:ext uri="{BB962C8B-B14F-4D97-AF65-F5344CB8AC3E}">
        <p14:creationId xmlns:p14="http://schemas.microsoft.com/office/powerpoint/2010/main" val="947705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7B41-E1F5-459C-A249-BB8922499BB7}"/>
              </a:ext>
            </a:extLst>
          </p:cNvPr>
          <p:cNvSpPr>
            <a:spLocks noGrp="1"/>
          </p:cNvSpPr>
          <p:nvPr>
            <p:ph type="title"/>
          </p:nvPr>
        </p:nvSpPr>
        <p:spPr/>
        <p:txBody>
          <a:bodyPr>
            <a:normAutofit/>
          </a:bodyPr>
          <a:lstStyle/>
          <a:p>
            <a:pPr algn="ctr"/>
            <a:r>
              <a:rPr lang="en-US" sz="5400" dirty="0">
                <a:solidFill>
                  <a:schemeClr val="accent2">
                    <a:lumMod val="50000"/>
                  </a:schemeClr>
                </a:solidFill>
              </a:rPr>
              <a:t>Questions?</a:t>
            </a:r>
          </a:p>
        </p:txBody>
      </p:sp>
      <p:sp>
        <p:nvSpPr>
          <p:cNvPr id="3" name="Slide Number Placeholder 2">
            <a:extLst>
              <a:ext uri="{FF2B5EF4-FFF2-40B4-BE49-F238E27FC236}">
                <a16:creationId xmlns:a16="http://schemas.microsoft.com/office/drawing/2014/main" id="{7424F5BA-7154-4323-9F2C-6BF1A406CB32}"/>
              </a:ext>
            </a:extLst>
          </p:cNvPr>
          <p:cNvSpPr>
            <a:spLocks noGrp="1"/>
          </p:cNvSpPr>
          <p:nvPr>
            <p:ph type="sldNum" sz="quarter" idx="12"/>
          </p:nvPr>
        </p:nvSpPr>
        <p:spPr/>
        <p:txBody>
          <a:bodyPr/>
          <a:lstStyle/>
          <a:p>
            <a:fld id="{2CF8FB2B-0834-4E69-81CF-5D187DC0C246}" type="slidenum">
              <a:rPr lang="en-US" smtClean="0"/>
              <a:t>37</a:t>
            </a:fld>
            <a:endParaRPr lang="en-US"/>
          </a:p>
        </p:txBody>
      </p:sp>
      <p:pic>
        <p:nvPicPr>
          <p:cNvPr id="4" name="Picture 3" descr="A logo for a company&#10;&#10;Description automatically generated">
            <a:extLst>
              <a:ext uri="{FF2B5EF4-FFF2-40B4-BE49-F238E27FC236}">
                <a16:creationId xmlns:a16="http://schemas.microsoft.com/office/drawing/2014/main" id="{CF3A84AC-2983-02D0-0465-C3DAB44C8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49" y="5854111"/>
            <a:ext cx="1698968" cy="788578"/>
          </a:xfrm>
          <a:prstGeom prst="rect">
            <a:avLst/>
          </a:prstGeom>
        </p:spPr>
      </p:pic>
    </p:spTree>
    <p:extLst>
      <p:ext uri="{BB962C8B-B14F-4D97-AF65-F5344CB8AC3E}">
        <p14:creationId xmlns:p14="http://schemas.microsoft.com/office/powerpoint/2010/main" val="1095414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1DA4A1-AED5-DBCF-55FE-0BEFE2447FA5}"/>
              </a:ext>
            </a:extLst>
          </p:cNvPr>
          <p:cNvSpPr>
            <a:spLocks noGrp="1"/>
          </p:cNvSpPr>
          <p:nvPr>
            <p:ph type="sldNum" sz="quarter" idx="12"/>
          </p:nvPr>
        </p:nvSpPr>
        <p:spPr/>
        <p:txBody>
          <a:bodyPr/>
          <a:lstStyle/>
          <a:p>
            <a:fld id="{2CF8FB2B-0834-4E69-81CF-5D187DC0C246}" type="slidenum">
              <a:rPr lang="en-US" smtClean="0"/>
              <a:t>4</a:t>
            </a:fld>
            <a:endParaRPr lang="en-US"/>
          </a:p>
        </p:txBody>
      </p:sp>
      <p:sp>
        <p:nvSpPr>
          <p:cNvPr id="5" name="Title 1">
            <a:extLst>
              <a:ext uri="{FF2B5EF4-FFF2-40B4-BE49-F238E27FC236}">
                <a16:creationId xmlns:a16="http://schemas.microsoft.com/office/drawing/2014/main" id="{DCFF68DD-79D4-4E54-9160-00CED31C9208}"/>
              </a:ext>
            </a:extLst>
          </p:cNvPr>
          <p:cNvSpPr txBox="1">
            <a:spLocks/>
          </p:cNvSpPr>
          <p:nvPr/>
        </p:nvSpPr>
        <p:spPr>
          <a:xfrm>
            <a:off x="-132732" y="275156"/>
            <a:ext cx="10158413" cy="14721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Johnson Administration – Nov 1963 – Jan 1969</a:t>
            </a:r>
          </a:p>
        </p:txBody>
      </p:sp>
      <p:sp>
        <p:nvSpPr>
          <p:cNvPr id="6" name="Content Placeholder 2">
            <a:extLst>
              <a:ext uri="{FF2B5EF4-FFF2-40B4-BE49-F238E27FC236}">
                <a16:creationId xmlns:a16="http://schemas.microsoft.com/office/drawing/2014/main" id="{DE63CC97-7EC2-FD6D-EEB8-2D0D8BBBCE7A}"/>
              </a:ext>
            </a:extLst>
          </p:cNvPr>
          <p:cNvSpPr txBox="1">
            <a:spLocks/>
          </p:cNvSpPr>
          <p:nvPr/>
        </p:nvSpPr>
        <p:spPr>
          <a:xfrm>
            <a:off x="337868" y="1132017"/>
            <a:ext cx="10515600" cy="54508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
            </a:pPr>
            <a:r>
              <a:rPr lang="en-US" dirty="0">
                <a:solidFill>
                  <a:srgbClr val="156082">
                    <a:lumMod val="75000"/>
                  </a:srgbClr>
                </a:solidFill>
                <a:latin typeface="Aptos" panose="02110004020202020204"/>
              </a:rPr>
              <a:t>Civil Rights Act of 1964 </a:t>
            </a:r>
          </a:p>
          <a:p>
            <a:pPr marL="342900" indent="-342900" algn="l">
              <a:buFont typeface="Wingdings" panose="05000000000000000000" pitchFamily="2" charset="2"/>
              <a:buChar char="§"/>
            </a:pPr>
            <a:r>
              <a:rPr lang="en-US" dirty="0">
                <a:solidFill>
                  <a:srgbClr val="156082">
                    <a:lumMod val="75000"/>
                  </a:srgbClr>
                </a:solidFill>
                <a:latin typeface="Aptos" panose="02110004020202020204"/>
              </a:rPr>
              <a:t>Fair Housing Act – 1968 - outlaws most housing discrimination, gives HUD enforcement responsibility. Establishes Government National Mortgage Association (Ginnie Mae) to expand availability of mortgage funds for moderate income families using government guaranteed mortgage-backed securities. </a:t>
            </a:r>
          </a:p>
          <a:p>
            <a:pPr marL="342900" indent="-342900" algn="l">
              <a:buFont typeface="Wingdings" panose="05000000000000000000" pitchFamily="2" charset="2"/>
              <a:buChar char="§"/>
            </a:pPr>
            <a:r>
              <a:rPr lang="en-US" dirty="0">
                <a:solidFill>
                  <a:srgbClr val="156082">
                    <a:lumMod val="75000"/>
                  </a:srgbClr>
                </a:solidFill>
                <a:latin typeface="Aptos" panose="02110004020202020204"/>
              </a:rPr>
              <a:t>War on Poverty – Johnson’s 1964 State of Union speech</a:t>
            </a:r>
          </a:p>
          <a:p>
            <a:pPr lvl="1" algn="l"/>
            <a:r>
              <a:rPr lang="en-US" dirty="0">
                <a:solidFill>
                  <a:srgbClr val="156082">
                    <a:lumMod val="75000"/>
                  </a:srgbClr>
                </a:solidFill>
                <a:latin typeface="Aptos" panose="02110004020202020204"/>
              </a:rPr>
              <a:t>The Economic Opportunity Act of 1964  created the Office of Economic Opportunity, Community Action Program (CAP) agencies, VISTA, Head Start</a:t>
            </a:r>
          </a:p>
          <a:p>
            <a:pPr marL="342900" indent="-342900" algn="l">
              <a:buFont typeface="Wingdings" panose="05000000000000000000" pitchFamily="2" charset="2"/>
              <a:buChar char="§"/>
            </a:pPr>
            <a:r>
              <a:rPr lang="en-US" dirty="0">
                <a:solidFill>
                  <a:srgbClr val="156082">
                    <a:lumMod val="75000"/>
                  </a:srgbClr>
                </a:solidFill>
                <a:latin typeface="Aptos" panose="02110004020202020204"/>
              </a:rPr>
              <a:t>Model Cities Program – 1966 to 1974 (HUD’s Part in War on Poverty)</a:t>
            </a:r>
          </a:p>
          <a:p>
            <a:pPr lvl="1" algn="l"/>
            <a:r>
              <a:rPr lang="en-US" sz="2400" b="1" dirty="0">
                <a:solidFill>
                  <a:srgbClr val="156082">
                    <a:lumMod val="75000"/>
                  </a:srgbClr>
                </a:solidFill>
                <a:latin typeface="Aptos" panose="02110004020202020204"/>
              </a:rPr>
              <a:t>NCDA grew out of Model Cities Directors Association</a:t>
            </a:r>
          </a:p>
          <a:p>
            <a:pPr marL="342900" indent="-342900" algn="l">
              <a:buFont typeface="Wingdings" panose="05000000000000000000" pitchFamily="2" charset="2"/>
              <a:buChar char="§"/>
            </a:pPr>
            <a:r>
              <a:rPr lang="en-US" dirty="0">
                <a:solidFill>
                  <a:srgbClr val="156082">
                    <a:lumMod val="75000"/>
                  </a:srgbClr>
                </a:solidFill>
                <a:latin typeface="Aptos" panose="02110004020202020204"/>
              </a:rPr>
              <a:t>Expansion of Urban Renewal and Housing Subsidy Programs</a:t>
            </a:r>
          </a:p>
          <a:p>
            <a:pPr algn="l"/>
            <a:endParaRPr lang="en-US" sz="2200" dirty="0">
              <a:solidFill>
                <a:srgbClr val="156082">
                  <a:lumMod val="75000"/>
                </a:srgbClr>
              </a:solidFill>
              <a:latin typeface="Aptos" panose="02110004020202020204"/>
            </a:endParaRPr>
          </a:p>
          <a:p>
            <a:pPr algn="l"/>
            <a:endParaRPr lang="en-US" sz="2200" dirty="0">
              <a:solidFill>
                <a:srgbClr val="156082">
                  <a:lumMod val="75000"/>
                </a:srgbClr>
              </a:solidFill>
              <a:latin typeface="Aptos" panose="02110004020202020204"/>
            </a:endParaRPr>
          </a:p>
        </p:txBody>
      </p:sp>
    </p:spTree>
    <p:extLst>
      <p:ext uri="{BB962C8B-B14F-4D97-AF65-F5344CB8AC3E}">
        <p14:creationId xmlns:p14="http://schemas.microsoft.com/office/powerpoint/2010/main" val="2010921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E01B0F-5B78-71B9-9CEB-1F68E04C13BC}"/>
              </a:ext>
            </a:extLst>
          </p:cNvPr>
          <p:cNvSpPr>
            <a:spLocks noGrp="1"/>
          </p:cNvSpPr>
          <p:nvPr>
            <p:ph type="sldNum" sz="quarter" idx="12"/>
          </p:nvPr>
        </p:nvSpPr>
        <p:spPr/>
        <p:txBody>
          <a:bodyPr/>
          <a:lstStyle/>
          <a:p>
            <a:fld id="{2CF8FB2B-0834-4E69-81CF-5D187DC0C246}" type="slidenum">
              <a:rPr lang="en-US" smtClean="0"/>
              <a:t>5</a:t>
            </a:fld>
            <a:endParaRPr lang="en-US"/>
          </a:p>
        </p:txBody>
      </p:sp>
      <p:sp>
        <p:nvSpPr>
          <p:cNvPr id="5" name="Title 1">
            <a:extLst>
              <a:ext uri="{FF2B5EF4-FFF2-40B4-BE49-F238E27FC236}">
                <a16:creationId xmlns:a16="http://schemas.microsoft.com/office/drawing/2014/main" id="{52D96374-D013-9F34-C187-93571CD31253}"/>
              </a:ext>
            </a:extLst>
          </p:cNvPr>
          <p:cNvSpPr txBox="1">
            <a:spLocks/>
          </p:cNvSpPr>
          <p:nvPr/>
        </p:nvSpPr>
        <p:spPr>
          <a:xfrm>
            <a:off x="136464" y="149761"/>
            <a:ext cx="10366757" cy="6035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Local Criticism of Existing Grants-In-Aid Programs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and Federal Response</a:t>
            </a:r>
          </a:p>
        </p:txBody>
      </p:sp>
      <p:sp>
        <p:nvSpPr>
          <p:cNvPr id="6" name="Content Placeholder 2">
            <a:extLst>
              <a:ext uri="{FF2B5EF4-FFF2-40B4-BE49-F238E27FC236}">
                <a16:creationId xmlns:a16="http://schemas.microsoft.com/office/drawing/2014/main" id="{1355944A-E318-5DF2-4755-985CCE307EB9}"/>
              </a:ext>
            </a:extLst>
          </p:cNvPr>
          <p:cNvSpPr txBox="1">
            <a:spLocks/>
          </p:cNvSpPr>
          <p:nvPr/>
        </p:nvSpPr>
        <p:spPr>
          <a:xfrm>
            <a:off x="313491" y="1415868"/>
            <a:ext cx="10856976" cy="43513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
            </a:pPr>
            <a:r>
              <a:rPr lang="en-US" dirty="0">
                <a:solidFill>
                  <a:schemeClr val="accent2">
                    <a:lumMod val="50000"/>
                  </a:schemeClr>
                </a:solidFill>
                <a:latin typeface="Aptos" panose="02110004020202020204"/>
              </a:rPr>
              <a:t>Local governments complain of burdensome individual applications, slow review time, uncertainty of funding, too much decision making at Federal level – many local leaders recommend “block grants”</a:t>
            </a:r>
          </a:p>
          <a:p>
            <a:pPr marL="342900" indent="-342900" algn="l">
              <a:buFont typeface="Wingdings" panose="05000000000000000000" pitchFamily="2" charset="2"/>
              <a:buChar char="§"/>
            </a:pPr>
            <a:r>
              <a:rPr lang="en-US" dirty="0">
                <a:solidFill>
                  <a:schemeClr val="accent2">
                    <a:lumMod val="50000"/>
                  </a:schemeClr>
                </a:solidFill>
                <a:latin typeface="Aptos" panose="02110004020202020204"/>
              </a:rPr>
              <a:t>Nixon Administration responds - explores and then implements what it called “New Federalism” </a:t>
            </a:r>
          </a:p>
          <a:p>
            <a:pPr lvl="1" algn="l"/>
            <a:r>
              <a:rPr lang="en-US" dirty="0">
                <a:solidFill>
                  <a:schemeClr val="accent2">
                    <a:lumMod val="50000"/>
                  </a:schemeClr>
                </a:solidFill>
                <a:latin typeface="Aptos" panose="02110004020202020204"/>
              </a:rPr>
              <a:t>Consolidate programs, Simplify applications, Move decision-making to local level</a:t>
            </a:r>
          </a:p>
          <a:p>
            <a:pPr marL="342900" indent="-342900" algn="l">
              <a:buFont typeface="Wingdings" panose="05000000000000000000" pitchFamily="2" charset="2"/>
              <a:buChar char="§"/>
            </a:pPr>
            <a:r>
              <a:rPr lang="en-US" dirty="0">
                <a:solidFill>
                  <a:schemeClr val="accent2">
                    <a:lumMod val="50000"/>
                  </a:schemeClr>
                </a:solidFill>
                <a:latin typeface="Aptos" panose="02110004020202020204"/>
              </a:rPr>
              <a:t>At HUD former Mayor, Floyd Hyde,  and former Legislative Aid, Warren Butler, start in Nixon administration running Model Cities Program - eventually lead the way on CDBG legislation</a:t>
            </a:r>
          </a:p>
        </p:txBody>
      </p:sp>
    </p:spTree>
    <p:extLst>
      <p:ext uri="{BB962C8B-B14F-4D97-AF65-F5344CB8AC3E}">
        <p14:creationId xmlns:p14="http://schemas.microsoft.com/office/powerpoint/2010/main" val="1136590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809921-E126-66F6-BE8A-A9F4D701F151}"/>
              </a:ext>
            </a:extLst>
          </p:cNvPr>
          <p:cNvSpPr>
            <a:spLocks noGrp="1"/>
          </p:cNvSpPr>
          <p:nvPr>
            <p:ph type="sldNum" sz="quarter" idx="12"/>
          </p:nvPr>
        </p:nvSpPr>
        <p:spPr/>
        <p:txBody>
          <a:bodyPr/>
          <a:lstStyle/>
          <a:p>
            <a:fld id="{2CF8FB2B-0834-4E69-81CF-5D187DC0C246}" type="slidenum">
              <a:rPr lang="en-US" smtClean="0"/>
              <a:t>6</a:t>
            </a:fld>
            <a:endParaRPr lang="en-US"/>
          </a:p>
        </p:txBody>
      </p:sp>
      <p:sp>
        <p:nvSpPr>
          <p:cNvPr id="5" name="Title 1">
            <a:extLst>
              <a:ext uri="{FF2B5EF4-FFF2-40B4-BE49-F238E27FC236}">
                <a16:creationId xmlns:a16="http://schemas.microsoft.com/office/drawing/2014/main" id="{9E23C90C-7756-785F-CF72-609A7A2A936C}"/>
              </a:ext>
            </a:extLst>
          </p:cNvPr>
          <p:cNvSpPr txBox="1">
            <a:spLocks/>
          </p:cNvSpPr>
          <p:nvPr/>
        </p:nvSpPr>
        <p:spPr>
          <a:xfrm>
            <a:off x="121919" y="260208"/>
            <a:ext cx="10158412" cy="748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Nixon Administration – Jan. 1969 – Aug. 1974</a:t>
            </a:r>
          </a:p>
        </p:txBody>
      </p:sp>
      <p:sp>
        <p:nvSpPr>
          <p:cNvPr id="6" name="Content Placeholder 2">
            <a:extLst>
              <a:ext uri="{FF2B5EF4-FFF2-40B4-BE49-F238E27FC236}">
                <a16:creationId xmlns:a16="http://schemas.microsoft.com/office/drawing/2014/main" id="{E8137A31-3221-5B3D-B8B2-8A29D1694D99}"/>
              </a:ext>
            </a:extLst>
          </p:cNvPr>
          <p:cNvSpPr txBox="1">
            <a:spLocks/>
          </p:cNvSpPr>
          <p:nvPr/>
        </p:nvSpPr>
        <p:spPr>
          <a:xfrm>
            <a:off x="199845" y="1008495"/>
            <a:ext cx="10515600" cy="4907673"/>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600" dirty="0">
                <a:solidFill>
                  <a:srgbClr val="156082">
                    <a:lumMod val="75000"/>
                  </a:srgbClr>
                </a:solidFill>
                <a:latin typeface="Aptos" panose="02110004020202020204"/>
              </a:rPr>
              <a:t>George Romney – HUD Secretary ( Mitt Romney’s dad)</a:t>
            </a:r>
          </a:p>
          <a:p>
            <a:pPr marL="457200" indent="-457200" algn="l">
              <a:buFont typeface="Wingdings" panose="05000000000000000000" pitchFamily="2" charset="2"/>
              <a:buChar char="§"/>
            </a:pPr>
            <a:endParaRPr lang="en-US" sz="800" dirty="0">
              <a:solidFill>
                <a:srgbClr val="156082">
                  <a:lumMod val="75000"/>
                </a:srgbClr>
              </a:solidFill>
              <a:latin typeface="Aptos" panose="02110004020202020204"/>
            </a:endParaRPr>
          </a:p>
          <a:p>
            <a:pPr marL="457200" indent="-457200" algn="l">
              <a:buFont typeface="Wingdings" panose="05000000000000000000" pitchFamily="2" charset="2"/>
              <a:buChar char="§"/>
            </a:pPr>
            <a:r>
              <a:rPr lang="en-US" sz="2600" dirty="0">
                <a:solidFill>
                  <a:srgbClr val="156082">
                    <a:lumMod val="75000"/>
                  </a:srgbClr>
                </a:solidFill>
                <a:latin typeface="Aptos" panose="02110004020202020204"/>
              </a:rPr>
              <a:t>Uniform Act and NEPA enacted – 1970. Far reaching implications for HUD and CPD</a:t>
            </a:r>
          </a:p>
          <a:p>
            <a:pPr marL="457200" indent="-457200" algn="l">
              <a:buFont typeface="Wingdings" panose="05000000000000000000" pitchFamily="2" charset="2"/>
              <a:buChar char="§"/>
            </a:pPr>
            <a:endParaRPr lang="en-US" sz="800" dirty="0">
              <a:solidFill>
                <a:srgbClr val="156082">
                  <a:lumMod val="75000"/>
                </a:srgbClr>
              </a:solidFill>
              <a:latin typeface="Aptos" panose="02110004020202020204"/>
            </a:endParaRPr>
          </a:p>
          <a:p>
            <a:pPr marL="457200" indent="-457200" algn="l">
              <a:buFont typeface="Wingdings" panose="05000000000000000000" pitchFamily="2" charset="2"/>
              <a:buChar char="§"/>
            </a:pPr>
            <a:r>
              <a:rPr lang="en-US" sz="2600" dirty="0">
                <a:solidFill>
                  <a:srgbClr val="156082">
                    <a:lumMod val="75000"/>
                  </a:srgbClr>
                </a:solidFill>
                <a:latin typeface="Aptos" panose="02110004020202020204"/>
              </a:rPr>
              <a:t>HUD Field Offices created in almost every state, replaced </a:t>
            </a:r>
            <a:br>
              <a:rPr lang="en-US" sz="2600" dirty="0">
                <a:solidFill>
                  <a:srgbClr val="156082">
                    <a:lumMod val="75000"/>
                  </a:srgbClr>
                </a:solidFill>
                <a:latin typeface="Aptos" panose="02110004020202020204"/>
              </a:rPr>
            </a:br>
            <a:r>
              <a:rPr lang="en-US" sz="2600" dirty="0">
                <a:solidFill>
                  <a:srgbClr val="156082">
                    <a:lumMod val="75000"/>
                  </a:srgbClr>
                </a:solidFill>
                <a:latin typeface="Aptos" panose="02110004020202020204"/>
              </a:rPr>
              <a:t>FHA offices – 1971</a:t>
            </a:r>
          </a:p>
          <a:p>
            <a:pPr marL="457200" indent="-457200" algn="l">
              <a:buFont typeface="Wingdings" panose="05000000000000000000" pitchFamily="2" charset="2"/>
              <a:buChar char="§"/>
            </a:pPr>
            <a:endParaRPr lang="en-US" sz="900" dirty="0">
              <a:solidFill>
                <a:srgbClr val="156082">
                  <a:lumMod val="75000"/>
                </a:srgbClr>
              </a:solidFill>
              <a:latin typeface="Aptos" panose="02110004020202020204"/>
            </a:endParaRPr>
          </a:p>
          <a:p>
            <a:pPr marL="457200" indent="-457200" algn="l">
              <a:buFont typeface="Wingdings" panose="05000000000000000000" pitchFamily="2" charset="2"/>
              <a:buChar char="§"/>
            </a:pPr>
            <a:r>
              <a:rPr lang="en-US" sz="2600" dirty="0">
                <a:solidFill>
                  <a:srgbClr val="156082">
                    <a:lumMod val="75000"/>
                  </a:srgbClr>
                </a:solidFill>
                <a:latin typeface="Aptos" panose="02110004020202020204"/>
              </a:rPr>
              <a:t>Nixon’s Goal - to consolidate programs &amp; transfer decision making power to local gov</a:t>
            </a:r>
          </a:p>
          <a:p>
            <a:pPr marL="457200" indent="-457200" algn="l">
              <a:buFont typeface="Wingdings" panose="05000000000000000000" pitchFamily="2" charset="2"/>
              <a:buChar char="§"/>
            </a:pPr>
            <a:endParaRPr lang="en-US" sz="900" dirty="0">
              <a:solidFill>
                <a:srgbClr val="156082">
                  <a:lumMod val="75000"/>
                </a:srgbClr>
              </a:solidFill>
              <a:latin typeface="Aptos" panose="02110004020202020204"/>
            </a:endParaRPr>
          </a:p>
          <a:p>
            <a:pPr marL="457200" indent="-457200" algn="l">
              <a:buFont typeface="Wingdings" panose="05000000000000000000" pitchFamily="2" charset="2"/>
              <a:buChar char="§"/>
            </a:pPr>
            <a:r>
              <a:rPr lang="en-US" sz="2600" dirty="0">
                <a:solidFill>
                  <a:srgbClr val="156082">
                    <a:lumMod val="75000"/>
                  </a:srgbClr>
                </a:solidFill>
                <a:latin typeface="Aptos" panose="02110004020202020204"/>
              </a:rPr>
              <a:t>Big Debate - Special Revenue Sharing vs. Applications</a:t>
            </a:r>
          </a:p>
          <a:p>
            <a:pPr marL="457200" indent="-457200" algn="l">
              <a:buFont typeface="Wingdings" panose="05000000000000000000" pitchFamily="2" charset="2"/>
              <a:buChar char="§"/>
            </a:pPr>
            <a:endParaRPr lang="en-US" sz="900" dirty="0">
              <a:solidFill>
                <a:srgbClr val="156082">
                  <a:lumMod val="75000"/>
                </a:srgbClr>
              </a:solidFill>
              <a:latin typeface="Aptos" panose="02110004020202020204"/>
            </a:endParaRPr>
          </a:p>
          <a:p>
            <a:pPr marL="457200" indent="-457200" algn="l">
              <a:buFont typeface="Wingdings" panose="05000000000000000000" pitchFamily="2" charset="2"/>
              <a:buChar char="§"/>
            </a:pPr>
            <a:r>
              <a:rPr lang="en-US" sz="2600" dirty="0">
                <a:solidFill>
                  <a:srgbClr val="156082">
                    <a:lumMod val="75000"/>
                  </a:srgbClr>
                </a:solidFill>
                <a:latin typeface="Aptos" panose="02110004020202020204"/>
              </a:rPr>
              <a:t>CDBG a compromise</a:t>
            </a:r>
          </a:p>
          <a:p>
            <a:pPr marL="457200" indent="-457200" algn="l">
              <a:buFont typeface="Wingdings" panose="05000000000000000000" pitchFamily="2" charset="2"/>
              <a:buChar char="§"/>
            </a:pPr>
            <a:endParaRPr lang="en-US" sz="900" dirty="0">
              <a:solidFill>
                <a:srgbClr val="156082">
                  <a:lumMod val="75000"/>
                </a:srgbClr>
              </a:solidFill>
              <a:latin typeface="Aptos" panose="02110004020202020204"/>
            </a:endParaRPr>
          </a:p>
          <a:p>
            <a:pPr marL="457200" indent="-457200" algn="l">
              <a:buFont typeface="Wingdings" panose="05000000000000000000" pitchFamily="2" charset="2"/>
              <a:buChar char="§"/>
            </a:pPr>
            <a:r>
              <a:rPr lang="en-US" sz="2600" dirty="0">
                <a:solidFill>
                  <a:srgbClr val="156082">
                    <a:lumMod val="75000"/>
                  </a:srgbClr>
                </a:solidFill>
                <a:latin typeface="Aptos" panose="02110004020202020204"/>
              </a:rPr>
              <a:t>Better Communities Act morphed into Housing and Community Development Act of 1974</a:t>
            </a:r>
          </a:p>
          <a:p>
            <a:pPr marL="457200" indent="-457200" algn="l">
              <a:buFont typeface="Wingdings" panose="05000000000000000000" pitchFamily="2" charset="2"/>
              <a:buChar char="§"/>
            </a:pPr>
            <a:endParaRPr lang="en-US" sz="2200" dirty="0">
              <a:solidFill>
                <a:prstClr val="black"/>
              </a:solidFill>
              <a:latin typeface="Aptos" panose="02110004020202020204"/>
            </a:endParaRPr>
          </a:p>
        </p:txBody>
      </p:sp>
    </p:spTree>
    <p:extLst>
      <p:ext uri="{BB962C8B-B14F-4D97-AF65-F5344CB8AC3E}">
        <p14:creationId xmlns:p14="http://schemas.microsoft.com/office/powerpoint/2010/main" val="2608180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B716AC-7167-5DCE-7C95-414F2383577D}"/>
              </a:ext>
            </a:extLst>
          </p:cNvPr>
          <p:cNvSpPr>
            <a:spLocks noGrp="1"/>
          </p:cNvSpPr>
          <p:nvPr>
            <p:ph type="sldNum" sz="quarter" idx="12"/>
          </p:nvPr>
        </p:nvSpPr>
        <p:spPr/>
        <p:txBody>
          <a:bodyPr/>
          <a:lstStyle/>
          <a:p>
            <a:fld id="{2CF8FB2B-0834-4E69-81CF-5D187DC0C246}" type="slidenum">
              <a:rPr lang="en-US" smtClean="0"/>
              <a:t>7</a:t>
            </a:fld>
            <a:endParaRPr lang="en-US"/>
          </a:p>
        </p:txBody>
      </p:sp>
      <p:sp>
        <p:nvSpPr>
          <p:cNvPr id="5" name="Title 1">
            <a:extLst>
              <a:ext uri="{FF2B5EF4-FFF2-40B4-BE49-F238E27FC236}">
                <a16:creationId xmlns:a16="http://schemas.microsoft.com/office/drawing/2014/main" id="{07A91369-6B25-900E-FB40-4E529E075D3E}"/>
              </a:ext>
            </a:extLst>
          </p:cNvPr>
          <p:cNvSpPr txBox="1">
            <a:spLocks/>
          </p:cNvSpPr>
          <p:nvPr/>
        </p:nvSpPr>
        <p:spPr>
          <a:xfrm>
            <a:off x="87414" y="208956"/>
            <a:ext cx="10158412" cy="748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Model Cities Program 1966 - 1974</a:t>
            </a:r>
          </a:p>
        </p:txBody>
      </p:sp>
      <p:sp>
        <p:nvSpPr>
          <p:cNvPr id="6" name="Content Placeholder 2">
            <a:extLst>
              <a:ext uri="{FF2B5EF4-FFF2-40B4-BE49-F238E27FC236}">
                <a16:creationId xmlns:a16="http://schemas.microsoft.com/office/drawing/2014/main" id="{22AF2FA5-E86C-99A7-BB0F-E4ED2A1D4071}"/>
              </a:ext>
            </a:extLst>
          </p:cNvPr>
          <p:cNvSpPr txBox="1">
            <a:spLocks/>
          </p:cNvSpPr>
          <p:nvPr/>
        </p:nvSpPr>
        <p:spPr>
          <a:xfrm>
            <a:off x="320615" y="783548"/>
            <a:ext cx="10515600" cy="49076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200" dirty="0">
                <a:solidFill>
                  <a:schemeClr val="accent2">
                    <a:lumMod val="50000"/>
                  </a:schemeClr>
                </a:solidFill>
                <a:latin typeface="Aptos" panose="02110004020202020204"/>
              </a:rPr>
              <a:t>"Demonstration Cities and Metropolitan Development Act of 1966" became known as the Model Cities Program. Implemented in 1966 by the newly formed US Department of Housing and Urban Development as a corrective to the top-down approach and physical emphasis of urban renewal. </a:t>
            </a:r>
          </a:p>
          <a:p>
            <a:pPr marL="457200" indent="-457200" algn="l">
              <a:buFont typeface="Wingdings" panose="05000000000000000000" pitchFamily="2" charset="2"/>
              <a:buChar char="§"/>
            </a:pPr>
            <a:endParaRPr lang="en-US" sz="800" dirty="0">
              <a:solidFill>
                <a:schemeClr val="accent2">
                  <a:lumMod val="50000"/>
                </a:schemeClr>
              </a:solidFill>
              <a:latin typeface="Aptos" panose="02110004020202020204"/>
            </a:endParaRPr>
          </a:p>
          <a:p>
            <a:pPr marL="457200" indent="-457200" algn="l">
              <a:buFont typeface="Wingdings" panose="05000000000000000000" pitchFamily="2" charset="2"/>
              <a:buChar char="§"/>
            </a:pPr>
            <a:r>
              <a:rPr lang="en-US" sz="2200" dirty="0">
                <a:solidFill>
                  <a:schemeClr val="accent2">
                    <a:lumMod val="50000"/>
                  </a:schemeClr>
                </a:solidFill>
                <a:latin typeface="Aptos" panose="02110004020202020204"/>
              </a:rPr>
              <a:t>Model Cities was to focus on comprehensive physical and socioeconomic improvements to the country’s most impoverished neighborhoods, with meaningful community participation in planning. </a:t>
            </a:r>
          </a:p>
          <a:p>
            <a:pPr algn="l"/>
            <a:endParaRPr lang="en-US" sz="800" dirty="0">
              <a:solidFill>
                <a:schemeClr val="accent2">
                  <a:lumMod val="50000"/>
                </a:schemeClr>
              </a:solidFill>
              <a:latin typeface="Aptos" panose="02110004020202020204"/>
            </a:endParaRPr>
          </a:p>
          <a:p>
            <a:pPr marL="457200" indent="-457200" algn="l">
              <a:buFont typeface="Wingdings" panose="05000000000000000000" pitchFamily="2" charset="2"/>
              <a:buChar char="§"/>
            </a:pPr>
            <a:r>
              <a:rPr lang="en-US" sz="2200" dirty="0">
                <a:solidFill>
                  <a:schemeClr val="accent2">
                    <a:lumMod val="50000"/>
                  </a:schemeClr>
                </a:solidFill>
                <a:latin typeface="Aptos" panose="02110004020202020204"/>
              </a:rPr>
              <a:t>A total of 151 cities nationwide were selected to apply for Model Cities funding.</a:t>
            </a:r>
          </a:p>
        </p:txBody>
      </p:sp>
      <p:pic>
        <p:nvPicPr>
          <p:cNvPr id="7" name="Picture 6">
            <a:extLst>
              <a:ext uri="{FF2B5EF4-FFF2-40B4-BE49-F238E27FC236}">
                <a16:creationId xmlns:a16="http://schemas.microsoft.com/office/drawing/2014/main" id="{6BC83DC9-6AD9-D1D6-95AD-5D092D5409ED}"/>
              </a:ext>
            </a:extLst>
          </p:cNvPr>
          <p:cNvPicPr>
            <a:picLocks noChangeAspect="1"/>
          </p:cNvPicPr>
          <p:nvPr/>
        </p:nvPicPr>
        <p:blipFill>
          <a:blip r:embed="rId3"/>
          <a:stretch>
            <a:fillRect/>
          </a:stretch>
        </p:blipFill>
        <p:spPr>
          <a:xfrm>
            <a:off x="2419518" y="4069748"/>
            <a:ext cx="4716779" cy="2469131"/>
          </a:xfrm>
          <a:prstGeom prst="rect">
            <a:avLst/>
          </a:prstGeom>
        </p:spPr>
      </p:pic>
    </p:spTree>
    <p:extLst>
      <p:ext uri="{BB962C8B-B14F-4D97-AF65-F5344CB8AC3E}">
        <p14:creationId xmlns:p14="http://schemas.microsoft.com/office/powerpoint/2010/main" val="1484191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4F22E1-B88F-7802-E6BC-BD7AA86DA31C}"/>
              </a:ext>
            </a:extLst>
          </p:cNvPr>
          <p:cNvSpPr>
            <a:spLocks noGrp="1"/>
          </p:cNvSpPr>
          <p:nvPr>
            <p:ph type="sldNum" sz="quarter" idx="12"/>
          </p:nvPr>
        </p:nvSpPr>
        <p:spPr/>
        <p:txBody>
          <a:bodyPr/>
          <a:lstStyle/>
          <a:p>
            <a:fld id="{2CF8FB2B-0834-4E69-81CF-5D187DC0C246}" type="slidenum">
              <a:rPr lang="en-US" smtClean="0"/>
              <a:t>8</a:t>
            </a:fld>
            <a:endParaRPr lang="en-US"/>
          </a:p>
        </p:txBody>
      </p:sp>
      <p:sp>
        <p:nvSpPr>
          <p:cNvPr id="5" name="Title 1">
            <a:extLst>
              <a:ext uri="{FF2B5EF4-FFF2-40B4-BE49-F238E27FC236}">
                <a16:creationId xmlns:a16="http://schemas.microsoft.com/office/drawing/2014/main" id="{A29F946A-E5B1-0A60-D0FA-AB321F0463D5}"/>
              </a:ext>
            </a:extLst>
          </p:cNvPr>
          <p:cNvSpPr txBox="1">
            <a:spLocks/>
          </p:cNvSpPr>
          <p:nvPr/>
        </p:nvSpPr>
        <p:spPr>
          <a:xfrm>
            <a:off x="-107140" y="248542"/>
            <a:ext cx="10118513" cy="6035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Model Cities Program Cambridge, MA</a:t>
            </a:r>
          </a:p>
        </p:txBody>
      </p:sp>
      <p:sp>
        <p:nvSpPr>
          <p:cNvPr id="6" name="TextBox 5">
            <a:extLst>
              <a:ext uri="{FF2B5EF4-FFF2-40B4-BE49-F238E27FC236}">
                <a16:creationId xmlns:a16="http://schemas.microsoft.com/office/drawing/2014/main" id="{2602BC7B-412B-B8F9-E6C7-306C54E60C6D}"/>
              </a:ext>
            </a:extLst>
          </p:cNvPr>
          <p:cNvSpPr txBox="1"/>
          <p:nvPr/>
        </p:nvSpPr>
        <p:spPr>
          <a:xfrm>
            <a:off x="395355" y="1890585"/>
            <a:ext cx="9386999" cy="2585323"/>
          </a:xfrm>
          <a:prstGeom prst="rect">
            <a:avLst/>
          </a:prstGeom>
          <a:noFill/>
        </p:spPr>
        <p:txBody>
          <a:bodyPr wrap="square">
            <a:spAutoFit/>
          </a:bodyPr>
          <a:lstStyle/>
          <a:p>
            <a:pPr defTabSz="914400"/>
            <a:endParaRPr lang="en-US" dirty="0">
              <a:solidFill>
                <a:srgbClr val="156082">
                  <a:lumMod val="75000"/>
                </a:srgbClr>
              </a:solidFill>
              <a:latin typeface="Aptos" panose="02110004020202020204"/>
            </a:endParaRPr>
          </a:p>
          <a:p>
            <a:pPr defTabSz="914400"/>
            <a:r>
              <a:rPr lang="en-US" b="1" dirty="0">
                <a:solidFill>
                  <a:srgbClr val="156082">
                    <a:lumMod val="75000"/>
                  </a:srgbClr>
                </a:solidFill>
                <a:latin typeface="Aptos" panose="02110004020202020204"/>
              </a:rPr>
              <a:t>The residents of Cambridge's model neighborhood are now voting on whether to approve the projects proposed for the first year of work in the Model Cities program.</a:t>
            </a:r>
          </a:p>
          <a:p>
            <a:pPr defTabSz="914400"/>
            <a:endParaRPr lang="en-US" b="1" dirty="0">
              <a:solidFill>
                <a:srgbClr val="156082">
                  <a:lumMod val="75000"/>
                </a:srgbClr>
              </a:solidFill>
              <a:latin typeface="Aptos" panose="02110004020202020204"/>
            </a:endParaRPr>
          </a:p>
          <a:p>
            <a:pPr defTabSz="914400"/>
            <a:r>
              <a:rPr lang="en-US" b="1" dirty="0">
                <a:solidFill>
                  <a:srgbClr val="156082">
                    <a:lumMod val="75000"/>
                  </a:srgbClr>
                </a:solidFill>
                <a:latin typeface="Aptos" panose="02110004020202020204"/>
              </a:rPr>
              <a:t>A neighborhood referendum on 29 separate projects to improve housing, recreation, education, and other services in the neighborhood began Thursday and will end tonight. Each project must receive a majority of the votes cast in order to be included in the formal first-year program which is to be sent to the City Council and then to the Department of Housing and Urban Development.</a:t>
            </a:r>
          </a:p>
        </p:txBody>
      </p:sp>
      <p:sp>
        <p:nvSpPr>
          <p:cNvPr id="7" name="TextBox 6">
            <a:extLst>
              <a:ext uri="{FF2B5EF4-FFF2-40B4-BE49-F238E27FC236}">
                <a16:creationId xmlns:a16="http://schemas.microsoft.com/office/drawing/2014/main" id="{461784A3-9862-84D7-7028-48FB90C28A50}"/>
              </a:ext>
            </a:extLst>
          </p:cNvPr>
          <p:cNvSpPr txBox="1"/>
          <p:nvPr/>
        </p:nvSpPr>
        <p:spPr>
          <a:xfrm>
            <a:off x="395355" y="4625144"/>
            <a:ext cx="8679633" cy="1200329"/>
          </a:xfrm>
          <a:prstGeom prst="rect">
            <a:avLst/>
          </a:prstGeom>
          <a:noFill/>
        </p:spPr>
        <p:txBody>
          <a:bodyPr wrap="square">
            <a:spAutoFit/>
          </a:bodyPr>
          <a:lstStyle/>
          <a:p>
            <a:pPr defTabSz="914400"/>
            <a:r>
              <a:rPr lang="en-US" b="1" dirty="0">
                <a:solidFill>
                  <a:srgbClr val="C00000"/>
                </a:solidFill>
                <a:latin typeface="Aptos" panose="02110004020202020204"/>
              </a:rPr>
              <a:t>Cambridge is the only one of the 70-odd communities participating in the Model Cities program that gives residents of the model neighborhood--a 268-acre area east of Central Square--control over the board running the program and the right to veto any of the board's proposals in a referendum.</a:t>
            </a:r>
          </a:p>
        </p:txBody>
      </p:sp>
      <p:sp>
        <p:nvSpPr>
          <p:cNvPr id="9" name="TextBox 8">
            <a:extLst>
              <a:ext uri="{FF2B5EF4-FFF2-40B4-BE49-F238E27FC236}">
                <a16:creationId xmlns:a16="http://schemas.microsoft.com/office/drawing/2014/main" id="{D03B66C3-FBC0-FCD1-84D4-4032F112730F}"/>
              </a:ext>
            </a:extLst>
          </p:cNvPr>
          <p:cNvSpPr txBox="1"/>
          <p:nvPr/>
        </p:nvSpPr>
        <p:spPr>
          <a:xfrm>
            <a:off x="395355" y="1032527"/>
            <a:ext cx="7109626" cy="923330"/>
          </a:xfrm>
          <a:prstGeom prst="rect">
            <a:avLst/>
          </a:prstGeom>
          <a:noFill/>
        </p:spPr>
        <p:txBody>
          <a:bodyPr wrap="square">
            <a:spAutoFit/>
          </a:bodyPr>
          <a:lstStyle/>
          <a:p>
            <a:r>
              <a:rPr lang="en-US" b="1" dirty="0">
                <a:solidFill>
                  <a:schemeClr val="accent2">
                    <a:lumMod val="50000"/>
                  </a:schemeClr>
                </a:solidFill>
              </a:rPr>
              <a:t>The Harvard Crimson </a:t>
            </a:r>
          </a:p>
          <a:p>
            <a:r>
              <a:rPr lang="en-US" b="1" dirty="0">
                <a:solidFill>
                  <a:schemeClr val="accent2">
                    <a:lumMod val="50000"/>
                  </a:schemeClr>
                </a:solidFill>
              </a:rPr>
              <a:t>Model Cities Program Vote Held</a:t>
            </a:r>
          </a:p>
          <a:p>
            <a:r>
              <a:rPr lang="en-US" b="1" dirty="0">
                <a:solidFill>
                  <a:schemeClr val="accent2">
                    <a:lumMod val="50000"/>
                  </a:schemeClr>
                </a:solidFill>
              </a:rPr>
              <a:t>By William R. </a:t>
            </a:r>
            <a:r>
              <a:rPr lang="en-US" b="1" dirty="0" err="1">
                <a:solidFill>
                  <a:schemeClr val="accent2">
                    <a:lumMod val="50000"/>
                  </a:schemeClr>
                </a:solidFill>
              </a:rPr>
              <a:t>Galeota</a:t>
            </a:r>
            <a:r>
              <a:rPr lang="en-US" b="1" dirty="0">
                <a:solidFill>
                  <a:schemeClr val="accent2">
                    <a:lumMod val="50000"/>
                  </a:schemeClr>
                </a:solidFill>
              </a:rPr>
              <a:t>, December 7, 1968</a:t>
            </a:r>
          </a:p>
        </p:txBody>
      </p:sp>
    </p:spTree>
    <p:extLst>
      <p:ext uri="{BB962C8B-B14F-4D97-AF65-F5344CB8AC3E}">
        <p14:creationId xmlns:p14="http://schemas.microsoft.com/office/powerpoint/2010/main" val="1703544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5D65CB-C07E-D90E-9E91-F10E0B89F50D}"/>
              </a:ext>
            </a:extLst>
          </p:cNvPr>
          <p:cNvSpPr>
            <a:spLocks noGrp="1"/>
          </p:cNvSpPr>
          <p:nvPr>
            <p:ph type="sldNum" sz="quarter" idx="12"/>
          </p:nvPr>
        </p:nvSpPr>
        <p:spPr/>
        <p:txBody>
          <a:bodyPr/>
          <a:lstStyle/>
          <a:p>
            <a:fld id="{2CF8FB2B-0834-4E69-81CF-5D187DC0C246}" type="slidenum">
              <a:rPr lang="en-US" smtClean="0"/>
              <a:t>9</a:t>
            </a:fld>
            <a:endParaRPr lang="en-US"/>
          </a:p>
        </p:txBody>
      </p:sp>
      <p:sp>
        <p:nvSpPr>
          <p:cNvPr id="5" name="Title 1">
            <a:extLst>
              <a:ext uri="{FF2B5EF4-FFF2-40B4-BE49-F238E27FC236}">
                <a16:creationId xmlns:a16="http://schemas.microsoft.com/office/drawing/2014/main" id="{211A2855-DA16-91D0-52B7-26F2642D6A59}"/>
              </a:ext>
            </a:extLst>
          </p:cNvPr>
          <p:cNvSpPr txBox="1">
            <a:spLocks/>
          </p:cNvSpPr>
          <p:nvPr/>
        </p:nvSpPr>
        <p:spPr>
          <a:xfrm>
            <a:off x="-98514" y="0"/>
            <a:ext cx="10118513" cy="6035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Model Cities Program and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Development of National Community Development Association NCDA</a:t>
            </a:r>
          </a:p>
        </p:txBody>
      </p:sp>
      <p:pic>
        <p:nvPicPr>
          <p:cNvPr id="6" name="Picture 5">
            <a:extLst>
              <a:ext uri="{FF2B5EF4-FFF2-40B4-BE49-F238E27FC236}">
                <a16:creationId xmlns:a16="http://schemas.microsoft.com/office/drawing/2014/main" id="{92614B60-86BD-87F0-77DC-D65639B2DEB5}"/>
              </a:ext>
            </a:extLst>
          </p:cNvPr>
          <p:cNvPicPr>
            <a:picLocks noChangeAspect="1"/>
          </p:cNvPicPr>
          <p:nvPr/>
        </p:nvPicPr>
        <p:blipFill>
          <a:blip r:embed="rId3"/>
          <a:stretch>
            <a:fillRect/>
          </a:stretch>
        </p:blipFill>
        <p:spPr>
          <a:xfrm>
            <a:off x="170970" y="1711550"/>
            <a:ext cx="6732517" cy="2822478"/>
          </a:xfrm>
          <a:prstGeom prst="rect">
            <a:avLst/>
          </a:prstGeom>
        </p:spPr>
      </p:pic>
      <p:pic>
        <p:nvPicPr>
          <p:cNvPr id="7" name="Picture 6">
            <a:extLst>
              <a:ext uri="{FF2B5EF4-FFF2-40B4-BE49-F238E27FC236}">
                <a16:creationId xmlns:a16="http://schemas.microsoft.com/office/drawing/2014/main" id="{5E88914E-1CF9-E197-93BC-418FDD04C7C5}"/>
              </a:ext>
            </a:extLst>
          </p:cNvPr>
          <p:cNvPicPr>
            <a:picLocks noChangeAspect="1"/>
          </p:cNvPicPr>
          <p:nvPr/>
        </p:nvPicPr>
        <p:blipFill rotWithShape="1">
          <a:blip r:embed="rId4"/>
          <a:srcRect l="3718" r="17781" b="13062"/>
          <a:stretch/>
        </p:blipFill>
        <p:spPr>
          <a:xfrm>
            <a:off x="7178879" y="1711550"/>
            <a:ext cx="4190246" cy="4251960"/>
          </a:xfrm>
          <a:prstGeom prst="rect">
            <a:avLst/>
          </a:prstGeom>
        </p:spPr>
      </p:pic>
    </p:spTree>
    <p:extLst>
      <p:ext uri="{BB962C8B-B14F-4D97-AF65-F5344CB8AC3E}">
        <p14:creationId xmlns:p14="http://schemas.microsoft.com/office/powerpoint/2010/main" val="154052430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2178</TotalTime>
  <Words>3872</Words>
  <Application>Microsoft Office PowerPoint</Application>
  <PresentationFormat>Widescreen</PresentationFormat>
  <Paragraphs>401</Paragraphs>
  <Slides>37</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Aptos</vt:lpstr>
      <vt:lpstr>Arial</vt:lpstr>
      <vt:lpstr>Calibri</vt:lpstr>
      <vt:lpstr>Gill Sans MT</vt:lpstr>
      <vt:lpstr>Gill Sans Nova</vt:lpstr>
      <vt:lpstr>Trebuchet MS</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Revenue Sharing - Foundation of CDBG Program </vt:lpstr>
      <vt:lpstr>Special Revenue Sharing Precursors to CDBG</vt:lpstr>
      <vt:lpstr>PowerPoint Presentation</vt:lpstr>
      <vt:lpstr>Categorical Programs Consolidated into CDBG</vt:lpstr>
      <vt:lpstr>Section 108 - HCD Act of 1974</vt:lpstr>
      <vt:lpstr>Section 108 - HCD Act of 1977,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Member/First Time Attendee Orientation</dc:title>
  <dc:creator>watson2163</dc:creator>
  <cp:lastModifiedBy>Patrick. J. Sullivan Sr</cp:lastModifiedBy>
  <cp:revision>47</cp:revision>
  <dcterms:created xsi:type="dcterms:W3CDTF">2020-06-19T19:41:10Z</dcterms:created>
  <dcterms:modified xsi:type="dcterms:W3CDTF">2024-06-03T20:03:16Z</dcterms:modified>
</cp:coreProperties>
</file>